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7" r:id="rId2"/>
    <p:sldId id="273" r:id="rId3"/>
    <p:sldId id="265" r:id="rId4"/>
    <p:sldId id="274" r:id="rId5"/>
    <p:sldId id="275" r:id="rId6"/>
    <p:sldId id="262" r:id="rId7"/>
    <p:sldId id="276" r:id="rId8"/>
    <p:sldId id="277" r:id="rId9"/>
    <p:sldId id="278" r:id="rId10"/>
    <p:sldId id="263" r:id="rId11"/>
    <p:sldId id="264" r:id="rId12"/>
    <p:sldId id="266" r:id="rId13"/>
    <p:sldId id="267" r:id="rId14"/>
    <p:sldId id="268" r:id="rId15"/>
    <p:sldId id="279" r:id="rId16"/>
    <p:sldId id="260" r:id="rId17"/>
    <p:sldId id="269" r:id="rId18"/>
    <p:sldId id="270" r:id="rId19"/>
    <p:sldId id="271" r:id="rId20"/>
    <p:sldId id="272" r:id="rId21"/>
    <p:sldId id="261" r:id="rId22"/>
  </p:sldIdLst>
  <p:sldSz cx="12192000" cy="6858000"/>
  <p:notesSz cx="6797675" cy="9926638"/>
  <p:embeddedFontLst>
    <p:embeddedFont>
      <p:font typeface="Cambria Math" panose="02040503050406030204" pitchFamily="18" charset="0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4D2E"/>
    <a:srgbClr val="B20506"/>
    <a:srgbClr val="FFC000"/>
    <a:srgbClr val="235A90"/>
    <a:srgbClr val="DFB106"/>
    <a:srgbClr val="ED1B23"/>
    <a:srgbClr val="0B5115"/>
    <a:srgbClr val="0E7879"/>
    <a:srgbClr val="CB2332"/>
    <a:srgbClr val="038D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A5067F-41CB-4ABD-9FBB-FE8004F43DCF}" v="1057" dt="2021-01-30T04:26:08.2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85" autoAdjust="0"/>
    <p:restoredTop sz="96447" autoAdjust="0"/>
  </p:normalViewPr>
  <p:slideViewPr>
    <p:cSldViewPr snapToGrid="0">
      <p:cViewPr varScale="1">
        <p:scale>
          <a:sx n="115" d="100"/>
          <a:sy n="115" d="100"/>
        </p:scale>
        <p:origin x="7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401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4EC903-092F-4D84-92B3-D9C87DB22F54}" type="datetimeFigureOut">
              <a:rPr lang="ko-KR" altLang="en-US" smtClean="0"/>
              <a:t>2021-04-15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37027-3C7F-4D89-8D82-1D8BF387E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0739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1F2DF0-73DA-4389-87D4-B3CC76F8E3A7}" type="datetimeFigureOut">
              <a:rPr lang="ko-KR" altLang="en-US" smtClean="0"/>
              <a:t>2021-04-15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56006-5D5F-46EB-AF7B-E3110CE634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178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377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/>
          <p:cNvGrpSpPr/>
          <p:nvPr userDrawn="1"/>
        </p:nvGrpSpPr>
        <p:grpSpPr>
          <a:xfrm>
            <a:off x="535051" y="124408"/>
            <a:ext cx="11654241" cy="6731098"/>
            <a:chOff x="535051" y="124408"/>
            <a:chExt cx="11654241" cy="6731099"/>
          </a:xfrm>
        </p:grpSpPr>
        <p:pic>
          <p:nvPicPr>
            <p:cNvPr id="1032" name="Picture 8" descr="https://d2v9y0dukr6mq2.cloudfront.net/video/thumbnail/UD7CEz6/atom-cell-element-molecule-particle-physics-science_n1sh8l2e__F0000.png"/>
            <p:cNvPicPr>
              <a:picLocks noChangeAspect="1" noChangeArrowheads="1"/>
            </p:cNvPicPr>
            <p:nvPr userDrawn="1"/>
          </p:nvPicPr>
          <p:blipFill>
            <a:blip r:embed="rId2" cstate="print">
              <a:clrChange>
                <a:clrFrom>
                  <a:srgbClr val="FBFBFB"/>
                </a:clrFrom>
                <a:clrTo>
                  <a:srgbClr val="FBFBFB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051" y="124408"/>
              <a:ext cx="11654241" cy="6731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직사각형 46"/>
            <p:cNvSpPr/>
            <p:nvPr userDrawn="1"/>
          </p:nvSpPr>
          <p:spPr>
            <a:xfrm>
              <a:off x="547402" y="124408"/>
              <a:ext cx="11641890" cy="6731099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/>
          <p:cNvSpPr/>
          <p:nvPr userDrawn="1"/>
        </p:nvSpPr>
        <p:spPr>
          <a:xfrm>
            <a:off x="0" y="0"/>
            <a:ext cx="12192000" cy="12440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rgbClr val="0061B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제목 35"/>
          <p:cNvSpPr>
            <a:spLocks noGrp="1"/>
          </p:cNvSpPr>
          <p:nvPr>
            <p:ph type="title" hasCustomPrompt="1"/>
          </p:nvPr>
        </p:nvSpPr>
        <p:spPr>
          <a:xfrm>
            <a:off x="344551" y="299996"/>
            <a:ext cx="6735699" cy="412170"/>
          </a:xfrm>
        </p:spPr>
        <p:txBody>
          <a:bodyPr>
            <a:noAutofit/>
          </a:bodyPr>
          <a:lstStyle>
            <a:lvl1pPr>
              <a:defRPr sz="2000" b="1" spc="-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부제목 스타일 편집 </a:t>
            </a:r>
            <a:r>
              <a:rPr lang="en-US" altLang="ko-KR" dirty="0"/>
              <a:t>font size 24</a:t>
            </a:r>
            <a:endParaRPr lang="ko-KR" altLang="en-US" dirty="0"/>
          </a:p>
        </p:txBody>
      </p:sp>
      <p:cxnSp>
        <p:nvCxnSpPr>
          <p:cNvPr id="40" name="직선 연결선 39"/>
          <p:cNvCxnSpPr/>
          <p:nvPr userDrawn="1"/>
        </p:nvCxnSpPr>
        <p:spPr>
          <a:xfrm flipV="1">
            <a:off x="442609" y="834835"/>
            <a:ext cx="1783869" cy="622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 userDrawn="1"/>
        </p:nvSpPr>
        <p:spPr>
          <a:xfrm>
            <a:off x="548480" y="855091"/>
            <a:ext cx="11192669" cy="5642442"/>
          </a:xfrm>
          <a:prstGeom prst="rect">
            <a:avLst/>
          </a:prstGeom>
          <a:gradFill>
            <a:gsLst>
              <a:gs pos="0">
                <a:schemeClr val="bg1"/>
              </a:gs>
              <a:gs pos="68500">
                <a:srgbClr val="FFFFFF"/>
              </a:gs>
              <a:gs pos="100000">
                <a:schemeClr val="bg1">
                  <a:alpha val="45000"/>
                </a:schemeClr>
              </a:gs>
            </a:gsLst>
            <a:lin ang="0" scaled="1"/>
          </a:gradFill>
          <a:ln w="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내용 개체 틀 53"/>
          <p:cNvSpPr>
            <a:spLocks noGrp="1"/>
          </p:cNvSpPr>
          <p:nvPr>
            <p:ph sz="quarter" idx="11" hasCustomPrompt="1"/>
          </p:nvPr>
        </p:nvSpPr>
        <p:spPr>
          <a:xfrm>
            <a:off x="100337" y="956415"/>
            <a:ext cx="11897625" cy="5511066"/>
          </a:xfrm>
        </p:spPr>
        <p:txBody>
          <a:bodyPr/>
          <a:lstStyle>
            <a:lvl1pPr>
              <a:lnSpc>
                <a:spcPct val="125000"/>
              </a:lnSpc>
              <a:defRPr sz="1800" b="0" spc="-1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  <a:lvl2pPr marL="742950" indent="-285750">
              <a:lnSpc>
                <a:spcPct val="125000"/>
              </a:lnSpc>
              <a:buFontTx/>
              <a:buChar char="-"/>
              <a:defRPr sz="15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ct val="125000"/>
              </a:lnSpc>
              <a:defRPr sz="14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3pPr>
            <a:lvl4pPr>
              <a:lnSpc>
                <a:spcPct val="125000"/>
              </a:lnSpc>
              <a:defRPr sz="12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4pPr>
            <a:lvl5pPr>
              <a:lnSpc>
                <a:spcPct val="125000"/>
              </a:lnSpc>
              <a:defRPr sz="12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중심문장 </a:t>
            </a:r>
            <a:r>
              <a:rPr lang="en-US" altLang="ko-KR" dirty="0"/>
              <a:t>font 18</a:t>
            </a:r>
            <a:endParaRPr lang="ko-KR" altLang="en-US" dirty="0"/>
          </a:p>
          <a:p>
            <a:pPr lvl="1"/>
            <a:r>
              <a:rPr lang="ko-KR" altLang="en-US" dirty="0"/>
              <a:t>둘째 수준 </a:t>
            </a:r>
            <a:r>
              <a:rPr lang="en-US" altLang="ko-KR" dirty="0"/>
              <a:t>font 15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>
          <a:xfrm>
            <a:off x="4768850" y="6493957"/>
            <a:ext cx="2743200" cy="365125"/>
          </a:xfrm>
        </p:spPr>
        <p:txBody>
          <a:bodyPr/>
          <a:lstStyle>
            <a:lvl1pPr algn="ctr">
              <a:defRPr sz="1050"/>
            </a:lvl1pPr>
          </a:lstStyle>
          <a:p>
            <a:fld id="{1FB17FDE-20E4-4723-8476-2F4ACF18D7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073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gradFill flip="none" rotWithShape="1">
          <a:gsLst>
            <a:gs pos="0">
              <a:schemeClr val="bg1">
                <a:lumMod val="99000"/>
              </a:schemeClr>
            </a:gs>
            <a:gs pos="97000">
              <a:schemeClr val="bg1">
                <a:lumMod val="7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9826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rgbClr val="0061B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970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17FDE-20E4-4723-8476-2F4ACF18D7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72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006D2752-AA97-4D61-90AF-330C853DDD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6564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/>
              <a:t>BERT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AB9243-2C6D-4F43-8312-A79C2D51AEB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4463"/>
            <a:ext cx="2743200" cy="365125"/>
          </a:xfrm>
        </p:spPr>
        <p:txBody>
          <a:bodyPr/>
          <a:lstStyle/>
          <a:p>
            <a:fld id="{1FB17FDE-20E4-4723-8476-2F4ACF18D78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044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DB3583-9180-429B-96B7-71EF6F381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트랜스포머 네트워크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3AD90B-8CAF-4AD2-91E8-9E49C4E2623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Scaled Dot-Product Attention</a:t>
            </a:r>
          </a:p>
          <a:p>
            <a:pPr lvl="1"/>
            <a:r>
              <a:rPr lang="ko-KR" altLang="en-US"/>
              <a:t>어떻게 단어들 사이의 의미적</a:t>
            </a:r>
            <a:r>
              <a:rPr lang="en-US" altLang="ko-KR"/>
              <a:t>, </a:t>
            </a:r>
            <a:r>
              <a:rPr lang="ko-KR" altLang="en-US"/>
              <a:t>문법적 관계를 포착해낼 수 있는 걸까</a:t>
            </a:r>
            <a:r>
              <a:rPr lang="en-US" altLang="ko-KR"/>
              <a:t>? </a:t>
            </a:r>
          </a:p>
          <a:p>
            <a:pPr lvl="1"/>
            <a:r>
              <a:rPr lang="ko-KR" altLang="en-US"/>
              <a:t>그 비결 중 일부는 기법 이름 속에 숨어 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첫 째는 </a:t>
            </a:r>
            <a:r>
              <a:rPr lang="en-US" altLang="ko-KR"/>
              <a:t>dot-product,</a:t>
            </a:r>
          </a:p>
          <a:p>
            <a:pPr lvl="1"/>
            <a:r>
              <a:rPr lang="ko-KR" altLang="en-US"/>
              <a:t>둘 째는 </a:t>
            </a:r>
            <a:r>
              <a:rPr lang="en-US" altLang="ko-KR"/>
              <a:t>attention</a:t>
            </a:r>
          </a:p>
          <a:p>
            <a:pPr lvl="1"/>
            <a:r>
              <a:rPr lang="ko-KR" altLang="en-US"/>
              <a:t>셋 째는 </a:t>
            </a:r>
            <a:r>
              <a:rPr lang="en-US" altLang="ko-KR"/>
              <a:t>scale</a:t>
            </a:r>
            <a:r>
              <a:rPr lang="ko-KR" altLang="en-US"/>
              <a:t>이다</a:t>
            </a:r>
            <a:r>
              <a:rPr lang="en-US" altLang="ko-KR"/>
              <a:t>. </a:t>
            </a:r>
          </a:p>
          <a:p>
            <a:r>
              <a:rPr lang="en-US" altLang="ko-KR"/>
              <a:t>dot-product</a:t>
            </a:r>
          </a:p>
          <a:p>
            <a:pPr lvl="1"/>
            <a:r>
              <a:rPr lang="ko-KR" altLang="en-US"/>
              <a:t>내적의 의미이며</a:t>
            </a:r>
            <a:r>
              <a:rPr lang="en-US" altLang="ko-KR"/>
              <a:t>, </a:t>
            </a:r>
            <a:r>
              <a:rPr lang="ko-KR" altLang="en-US"/>
              <a:t>내적은 벡터 간 유사도 측정 기법의 일종인 코사인 유사도와 깊은 관련을 가진다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수식 </a:t>
            </a:r>
            <a:r>
              <a:rPr lang="en-US" altLang="ko-KR"/>
              <a:t>5-7</a:t>
            </a:r>
            <a:r>
              <a:rPr lang="ko-KR" altLang="en-US"/>
              <a:t>처럼 두 벡터를 내적하고 이들 길이</a:t>
            </a:r>
            <a:r>
              <a:rPr lang="en-US" altLang="ko-KR"/>
              <a:t>(norm)</a:t>
            </a:r>
            <a:r>
              <a:rPr lang="ko-KR" altLang="en-US"/>
              <a:t>의 곱으로 나눠준 값이 바로 코사인 유사도 </a:t>
            </a:r>
            <a:endParaRPr lang="en-US" altLang="ko-KR"/>
          </a:p>
          <a:p>
            <a:pPr lvl="1"/>
            <a:r>
              <a:rPr lang="ko-KR" altLang="en-US"/>
              <a:t>두 벡터가 모두 길이 </a:t>
            </a:r>
            <a:r>
              <a:rPr lang="en-US" altLang="ko-KR"/>
              <a:t>1</a:t>
            </a:r>
            <a:r>
              <a:rPr lang="ko-KR" altLang="en-US"/>
              <a:t>인 단위 벡터라면 두 벡터의 내적 자체가 코사인 유사도이며 그 값이 크면 클수록 코사인 유사도는 높아진다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코사인 유사도는 두 벡터 </a:t>
            </a:r>
            <a:r>
              <a:rPr lang="en-US" altLang="ko-KR"/>
              <a:t>a, b </a:t>
            </a:r>
            <a:r>
              <a:rPr lang="ko-KR" altLang="en-US"/>
              <a:t>사이의 각도가 </a:t>
            </a:r>
            <a:r>
              <a:rPr lang="en-US" altLang="ko-KR"/>
              <a:t>0</a:t>
            </a:r>
            <a:r>
              <a:rPr lang="ko-KR" altLang="en-US"/>
              <a:t>도로 완전히 같을 경우 최댓값 </a:t>
            </a:r>
            <a:r>
              <a:rPr lang="en-US" altLang="ko-KR"/>
              <a:t>1, 180</a:t>
            </a:r>
            <a:r>
              <a:rPr lang="ko-KR" altLang="en-US"/>
              <a:t>도로 완전히 반대인 경우 최솟값 </a:t>
            </a:r>
            <a:r>
              <a:rPr lang="en-US" altLang="ko-KR"/>
              <a:t>-1</a:t>
            </a:r>
            <a:r>
              <a:rPr lang="ko-KR" altLang="en-US"/>
              <a:t>이 된다</a:t>
            </a:r>
            <a:r>
              <a:rPr lang="en-US" altLang="ko-KR"/>
              <a:t>.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3F0ED6-7AD9-4124-A3AD-992DFB18CE4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38237E-3A8C-4938-BD45-C3DA24935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837" y="611588"/>
            <a:ext cx="3343742" cy="29341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06303D-F346-415D-A60A-17E5280B0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4579" y="3021680"/>
            <a:ext cx="1985928" cy="8688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7F92D0-C461-4763-8C33-41FFB81B7391}"/>
              </a:ext>
            </a:extLst>
          </p:cNvPr>
          <p:cNvSpPr txBox="1"/>
          <p:nvPr/>
        </p:nvSpPr>
        <p:spPr>
          <a:xfrm>
            <a:off x="10621108" y="3820186"/>
            <a:ext cx="728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수식 </a:t>
            </a:r>
            <a:r>
              <a:rPr lang="en-US" altLang="ko-KR" sz="1100"/>
              <a:t>5-7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2213963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7D7DFE-8257-40E3-8A04-03B75A86F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트랜스포머 네트워크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DF2E6A8-C160-4DDE-8F62-0791DD465379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/>
                  <a:t>내적의 의미 </a:t>
                </a:r>
                <a:endParaRPr lang="en-US" altLang="ko-KR"/>
              </a:p>
              <a:p>
                <a:pPr lvl="1"/>
                <a:r>
                  <a:rPr lang="ko-KR" altLang="en-US"/>
                  <a:t>어떤 쿼리와 키가 특정 태스크 수행에 중요한 역할을 하고 있다면 트래스포머 블록은 이들 사이의 내적 값을 키우는 방식으로 학습한다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내적 값이 커지면 해당 쿼리와 키가 벡터 공간상 가까이</a:t>
                </a:r>
                <a:r>
                  <a:rPr lang="en-US" altLang="ko-KR"/>
                  <a:t>(</a:t>
                </a:r>
                <a:r>
                  <a:rPr lang="ko-KR" altLang="en-US"/>
                  <a:t>두 벡터 사이의 각도를 줄임</a:t>
                </a:r>
                <a:r>
                  <a:rPr lang="en-US" altLang="ko-KR"/>
                  <a:t>)</a:t>
                </a:r>
                <a:r>
                  <a:rPr lang="ko-KR" altLang="en-US"/>
                  <a:t>에 있을 가능성이 높아진다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그림 </a:t>
                </a:r>
                <a:r>
                  <a:rPr lang="en-US" altLang="ko-KR"/>
                  <a:t>5-22</a:t>
                </a:r>
                <a:r>
                  <a:rPr lang="ko-KR" altLang="en-US"/>
                  <a:t>는 </a:t>
                </a:r>
                <a:r>
                  <a:rPr lang="en-US" altLang="ko-KR"/>
                  <a:t>Scaled Dot-Product Attention </a:t>
                </a:r>
                <a:r>
                  <a:rPr lang="ko-KR" altLang="en-US"/>
                  <a:t>기법으로 쿼리</a:t>
                </a:r>
                <a:r>
                  <a:rPr lang="en-US" altLang="ko-KR"/>
                  <a:t>, </a:t>
                </a:r>
                <a:r>
                  <a:rPr lang="ko-KR" altLang="en-US"/>
                  <a:t>키</a:t>
                </a:r>
                <a:r>
                  <a:rPr lang="en-US" altLang="ko-KR"/>
                  <a:t>, </a:t>
                </a:r>
                <a:r>
                  <a:rPr lang="ko-KR" altLang="en-US"/>
                  <a:t>값 사이의 관계들이 농축된 새로운 행렬 </a:t>
                </a:r>
                <a:r>
                  <a:rPr lang="en-US" altLang="ko-KR"/>
                  <a:t>Z</a:t>
                </a:r>
                <a:r>
                  <a:rPr lang="ko-KR" altLang="en-US"/>
                  <a:t>를 만드는 예이다</a:t>
                </a:r>
                <a:r>
                  <a:rPr lang="en-US" altLang="ko-KR"/>
                  <a:t>. </a:t>
                </a:r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r>
                  <a:rPr lang="ko-KR" altLang="en-US"/>
                  <a:t>파란색 선으로 둘러싸인 행렬은 쿼리</a:t>
                </a:r>
                <a:r>
                  <a:rPr lang="en-US" altLang="ko-KR"/>
                  <a:t>, </a:t>
                </a:r>
                <a:r>
                  <a:rPr lang="ko-KR" altLang="en-US"/>
                  <a:t>키 내적을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rad>
                    <m:r>
                      <a:rPr lang="ko-KR" altLang="en-US" i="1">
                        <a:latin typeface="Cambria Math" panose="02040503050406030204" pitchFamily="18" charset="0"/>
                      </a:rPr>
                      <m:t>로</m:t>
                    </m:r>
                  </m:oMath>
                </a14:m>
                <a:r>
                  <a:rPr lang="ko-KR" altLang="en-US"/>
                  <a:t> 나눈 뒤 소프트맥스를 취한 결과 </a:t>
                </a:r>
                <a:endParaRPr lang="en-US" altLang="ko-KR"/>
              </a:p>
              <a:p>
                <a:pPr lvl="1"/>
                <a:r>
                  <a:rPr lang="ko-KR" altLang="en-US"/>
                  <a:t>이 행렬의 행은 쿼리 단어들에 대응하며</a:t>
                </a:r>
                <a:r>
                  <a:rPr lang="en-US" altLang="ko-KR"/>
                  <a:t>, </a:t>
                </a:r>
                <a:r>
                  <a:rPr lang="ko-KR" altLang="en-US"/>
                  <a:t>열은 키 단어들에 대응한다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쿼리 단어들과 키 단어들이 서로 같은 걸 확인할 수 있다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이런 어텐션을 셀프 어텐션</a:t>
                </a:r>
                <a:r>
                  <a:rPr lang="en-US" altLang="ko-KR"/>
                  <a:t>(Self Attention)</a:t>
                </a:r>
                <a:r>
                  <a:rPr lang="ko-KR" altLang="en-US"/>
                  <a:t>이라고 한다</a:t>
                </a:r>
                <a:r>
                  <a:rPr lang="en-US" altLang="ko-KR"/>
                  <a:t>.  </a:t>
                </a:r>
                <a:r>
                  <a:rPr lang="ko-KR" altLang="en-US">
                    <a:solidFill>
                      <a:srgbClr val="FF0000"/>
                    </a:solidFill>
                  </a:rPr>
                  <a:t>같은 문장 내 모든 단어 쌍 사이의 의미적</a:t>
                </a:r>
                <a:r>
                  <a:rPr lang="en-US" altLang="ko-KR">
                    <a:solidFill>
                      <a:srgbClr val="FF0000"/>
                    </a:solidFill>
                  </a:rPr>
                  <a:t>, </a:t>
                </a:r>
                <a:r>
                  <a:rPr lang="ko-KR" altLang="en-US">
                    <a:solidFill>
                      <a:srgbClr val="FF0000"/>
                    </a:solidFill>
                  </a:rPr>
                  <a:t>문법적 관계를 포착해낸다는 뜻</a:t>
                </a:r>
                <a:r>
                  <a:rPr lang="ko-KR" altLang="en-US"/>
                  <a:t> </a:t>
                </a:r>
                <a:endParaRPr lang="en-US" altLang="ko-KR"/>
              </a:p>
              <a:p>
                <a:pPr lvl="1"/>
                <a:endParaRPr lang="ko-KR" altLang="en-US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DF2E6A8-C160-4DDE-8F62-0791DD4653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07" t="-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DD4EE4-B907-440D-9F18-27B5BE7EF91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405FBD-AC2D-4674-A61D-115295228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339" y="2392942"/>
            <a:ext cx="4639322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56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8F77BD-D00F-45FC-9433-A0137F052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트랜스포머 네트워크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E03AFD-FF1C-470E-8680-BC8BF078F6B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con't </a:t>
            </a:r>
          </a:p>
          <a:p>
            <a:pPr lvl="1"/>
            <a:r>
              <a:rPr lang="ko-KR" altLang="en-US"/>
              <a:t>소프트맥스를 취한 결과는 확률이 된다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소프트맥스 행렬 각 행의 합은 </a:t>
            </a:r>
            <a:r>
              <a:rPr lang="en-US" altLang="ko-KR"/>
              <a:t>1</a:t>
            </a:r>
            <a:r>
              <a:rPr lang="ko-KR" altLang="en-US"/>
              <a:t>이 된다</a:t>
            </a:r>
            <a:r>
              <a:rPr lang="en-US" altLang="ko-KR"/>
              <a:t>. </a:t>
            </a:r>
            <a:r>
              <a:rPr lang="ko-KR" altLang="en-US"/>
              <a:t>예제에서는 드디어</a:t>
            </a:r>
            <a:r>
              <a:rPr lang="en-US" altLang="ko-KR"/>
              <a:t>-</a:t>
            </a:r>
            <a:r>
              <a:rPr lang="ko-KR" altLang="en-US"/>
              <a:t>금요일 값이 </a:t>
            </a:r>
            <a:r>
              <a:rPr lang="en-US" altLang="ko-KR"/>
              <a:t>0.7</a:t>
            </a:r>
            <a:r>
              <a:rPr lang="ko-KR" altLang="en-US"/>
              <a:t>로 가장 높다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드디어라는 쿼리 벡터와 금요일이라는 키 벡터의 내적 값이 크기 때문이다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그만큼 두 벡터가 벡터 공간상 가까이에 있을 가능성이 높고</a:t>
            </a:r>
            <a:r>
              <a:rPr lang="en-US" altLang="ko-KR"/>
              <a:t>, </a:t>
            </a:r>
            <a:r>
              <a:rPr lang="ko-KR" altLang="en-US"/>
              <a:t>태스크 수행</a:t>
            </a:r>
            <a:r>
              <a:rPr lang="en-US" altLang="ko-KR"/>
              <a:t>(</a:t>
            </a:r>
            <a:r>
              <a:rPr lang="ko-KR" altLang="en-US"/>
              <a:t>번역</a:t>
            </a:r>
            <a:r>
              <a:rPr lang="en-US" altLang="ko-KR"/>
              <a:t>, </a:t>
            </a:r>
            <a:r>
              <a:rPr lang="ko-KR" altLang="en-US"/>
              <a:t>분류</a:t>
            </a:r>
            <a:r>
              <a:rPr lang="en-US" altLang="ko-KR"/>
              <a:t>)</a:t>
            </a:r>
            <a:r>
              <a:rPr lang="ko-KR" altLang="en-US"/>
              <a:t>에 드디어라는 단어와 금요일이라는 단어 사이의 관계가 중요하다는 이야기이다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Scaled Dot-Product Attention</a:t>
            </a:r>
            <a:r>
              <a:rPr lang="ko-KR" altLang="en-US"/>
              <a:t>은 소프트맥스 행렬과 값 행렬을 내적하는 것으로 마무리 된다</a:t>
            </a:r>
            <a:r>
              <a:rPr lang="en-US" altLang="ko-KR"/>
              <a:t>. </a:t>
            </a:r>
            <a:r>
              <a:rPr lang="ko-KR" altLang="en-US"/>
              <a:t>이는 소프트맥스 확률을 가중치 삼아 각 값 벡터들의 가중합하는 것과 같다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노란색 표시를 한 벡터를 보면 값 벡터들이 각각의 쿼리</a:t>
            </a:r>
            <a:r>
              <a:rPr lang="en-US" altLang="ko-KR"/>
              <a:t>-</a:t>
            </a:r>
            <a:r>
              <a:rPr lang="ko-KR" altLang="en-US"/>
              <a:t>키 단어에 해당하는 소프트맥스 확률과 곱해져 더해진 것을 확인할 수 있다</a:t>
            </a:r>
            <a:r>
              <a:rPr lang="en-US" altLang="ko-KR"/>
              <a:t>. </a:t>
            </a:r>
            <a:r>
              <a:rPr lang="ko-KR" altLang="en-US"/>
              <a:t>따라서 </a:t>
            </a:r>
            <a:r>
              <a:rPr lang="en-US" altLang="ko-KR"/>
              <a:t>Scaled Dot-Product Attention </a:t>
            </a:r>
            <a:r>
              <a:rPr lang="ko-KR" altLang="en-US"/>
              <a:t>결과 새롭게 만들어진 드디어에 해당하는 벡터는 해당 문장 내 단어 쌍간 관계가 모두 농축된 결과이다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34533C-51F5-4A68-A489-A04C39525A0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7311C0-4198-4931-8153-37A6358C2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80" y="4390200"/>
            <a:ext cx="4639322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46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E03BC9-960B-46D2-87E7-8B559FC87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트랜스포머 네트워크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0F4F6B0-DA50-4896-BDE0-23B03FE91799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트랜스포머 네트워크의 장점 </a:t>
                </a:r>
                <a:endParaRPr lang="en-US" altLang="ko-KR"/>
              </a:p>
              <a:p>
                <a:pPr lvl="1"/>
                <a:r>
                  <a:rPr lang="en-US" altLang="ko-KR"/>
                  <a:t>RNN</a:t>
                </a:r>
                <a:r>
                  <a:rPr lang="ko-KR" altLang="en-US"/>
                  <a:t>은 시퀀스 길이가 길어질수록 그래디언트 문제가 발생할 염려가 있음</a:t>
                </a:r>
                <a:r>
                  <a:rPr lang="en-US" altLang="ko-KR"/>
                  <a:t>. </a:t>
                </a:r>
                <a:r>
                  <a:rPr lang="ko-KR" altLang="en-US"/>
                  <a:t>다시 말해 시퀀스가 길면 처음 입력받았던 단어는 </a:t>
                </a:r>
                <a:r>
                  <a:rPr lang="en-US" altLang="ko-KR"/>
                  <a:t>RNN </a:t>
                </a:r>
                <a:r>
                  <a:rPr lang="ko-KR" altLang="en-US"/>
                  <a:t>모델이 잊어버릴 가능성이 높음 </a:t>
                </a:r>
                <a:endParaRPr lang="en-US" altLang="ko-KR"/>
              </a:p>
              <a:p>
                <a:pPr lvl="1"/>
                <a:r>
                  <a:rPr lang="ko-KR" altLang="en-US">
                    <a:solidFill>
                      <a:srgbClr val="FF0000"/>
                    </a:solidFill>
                  </a:rPr>
                  <a:t>트랜스포머와 같은 셀프 어텐션 기법은 문장 내 모든 단어 쌍 사이의 관계를 늘 전체적으로 파악할 수 있다</a:t>
                </a:r>
                <a:r>
                  <a:rPr lang="en-US" altLang="ko-KR">
                    <a:solidFill>
                      <a:srgbClr val="FF0000"/>
                    </a:solidFill>
                  </a:rPr>
                  <a:t>. </a:t>
                </a:r>
              </a:p>
              <a:p>
                <a:pPr lvl="1"/>
                <a:r>
                  <a:rPr lang="ko-KR" altLang="en-US"/>
                  <a:t>이 덕분에 트랜스포머는 컨볼루션 필터나 </a:t>
                </a:r>
                <a:r>
                  <a:rPr lang="en-US" altLang="ko-KR"/>
                  <a:t>RNN </a:t>
                </a:r>
                <a:r>
                  <a:rPr lang="ko-KR" altLang="en-US"/>
                  <a:t>셀 없이도 자연어 처리 태스크를 성공적으로 수행할 수 있다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en-US" altLang="ko-KR"/>
                  <a:t>Scaled Dot-Product Attention</a:t>
                </a:r>
                <a:r>
                  <a:rPr lang="ko-KR" altLang="en-US"/>
                  <a:t>에서는 쿼리와 키 행렬을 내적한 뒤 키 행렬 차원 수</a:t>
                </a:r>
                <a:r>
                  <a:rPr lang="en-US" altLang="ko-KR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/>
                  <a:t> 제곱근을 나눠줘 스케일을 하고 있다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이 경우 쿼리</a:t>
                </a:r>
                <a:r>
                  <a:rPr lang="en-US" altLang="ko-KR"/>
                  <a:t>-</a:t>
                </a:r>
                <a:r>
                  <a:rPr lang="ko-KR" altLang="en-US"/>
                  <a:t>키 내적 행렬의 분산을 줄이게 돼 소프트맥스의 그래디언트가 지나치게 작아지는 것을 방지</a:t>
                </a:r>
                <a:endParaRPr lang="en-US" altLang="ko-KR"/>
              </a:p>
              <a:p>
                <a:pPr lvl="2"/>
                <a:r>
                  <a:rPr lang="en-US" altLang="ko-KR"/>
                  <a:t>RNN</a:t>
                </a:r>
                <a:r>
                  <a:rPr lang="ko-KR" altLang="en-US"/>
                  <a:t>은 고질적인 기울기 소실</a:t>
                </a:r>
                <a:r>
                  <a:rPr lang="en-US" altLang="ko-KR"/>
                  <a:t>(Vanishing Gradient) </a:t>
                </a:r>
                <a:r>
                  <a:rPr lang="ko-KR" altLang="en-US"/>
                  <a:t>문제가 존재 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0F4F6B0-DA50-4896-BDE0-23B03FE917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07" t="-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B3D97C-1F08-469C-A2CF-48DFC9DF18A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247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783A7-55D0-46F2-9EF2-ADC3C5A0D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트랜스포머 네트워크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D5A884-2F90-4625-94FE-98CA442A18E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멀티헤드 어텐션</a:t>
            </a:r>
            <a:endParaRPr lang="en-US" altLang="ko-KR"/>
          </a:p>
          <a:p>
            <a:pPr lvl="1"/>
            <a:r>
              <a:rPr lang="ko-KR" altLang="en-US"/>
              <a:t>트랜스포머 블록에서 멀티헤드 어텐션</a:t>
            </a:r>
            <a:r>
              <a:rPr lang="en-US" altLang="ko-KR"/>
              <a:t>(Multi-Head Attention)</a:t>
            </a:r>
            <a:r>
              <a:rPr lang="ko-KR" altLang="en-US"/>
              <a:t>은 </a:t>
            </a:r>
            <a:r>
              <a:rPr lang="en-US" altLang="ko-KR"/>
              <a:t>Scaled Dot-Product Attention</a:t>
            </a:r>
            <a:r>
              <a:rPr lang="ko-KR" altLang="en-US"/>
              <a:t>을 여러 번 시행하는 것을 가리킨다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동일한 문장을 여러 명의 독자가 동시에 분석해 최선의 결과를 내려고 하는 것에 비유할 수 있음 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0331F5-2415-41C8-B6BA-B686E61FC9A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542131-8ADC-4042-A424-17EA98DA4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821" y="2063827"/>
            <a:ext cx="6658904" cy="16004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6487A4-27F5-476D-9196-448D28C25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638" y="2059671"/>
            <a:ext cx="4101324" cy="30124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F68096F-9BA0-49C2-BD98-EB4FA88B7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038" y="3281518"/>
            <a:ext cx="4086795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62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783A7-55D0-46F2-9EF2-ADC3C5A0D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트랜스포머 네트워크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D5A884-2F90-4625-94FE-98CA442A18E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멀티헤드 어텐션</a:t>
            </a:r>
            <a:endParaRPr lang="en-US" altLang="ko-KR"/>
          </a:p>
          <a:p>
            <a:pPr lvl="1"/>
            <a:r>
              <a:rPr lang="en-US" altLang="ko-KR"/>
              <a:t>feature </a:t>
            </a:r>
            <a:r>
              <a:rPr lang="ko-KR" altLang="en-US"/>
              <a:t>개수가 </a:t>
            </a:r>
            <a:r>
              <a:rPr lang="en-US" altLang="ko-KR"/>
              <a:t>16</a:t>
            </a:r>
            <a:r>
              <a:rPr lang="ko-KR" altLang="en-US"/>
              <a:t>개인 입력 행렬이 있다고 가정 </a:t>
            </a:r>
            <a:endParaRPr lang="en-US" altLang="ko-KR"/>
          </a:p>
          <a:p>
            <a:pPr lvl="1"/>
            <a:r>
              <a:rPr lang="ko-KR" altLang="en-US"/>
              <a:t>만약 어텐션 헤드 수가 </a:t>
            </a:r>
            <a:r>
              <a:rPr lang="en-US" altLang="ko-KR"/>
              <a:t>4</a:t>
            </a:r>
            <a:r>
              <a:rPr lang="ko-KR" altLang="en-US"/>
              <a:t>개라면 피처를 한 어텐션에 </a:t>
            </a:r>
            <a:r>
              <a:rPr lang="en-US" altLang="ko-KR"/>
              <a:t>4</a:t>
            </a:r>
            <a:r>
              <a:rPr lang="ko-KR" altLang="en-US"/>
              <a:t>개씩 입력할 수 있게 분리함</a:t>
            </a:r>
            <a:endParaRPr lang="en-US" altLang="ko-KR"/>
          </a:p>
          <a:p>
            <a:pPr lvl="1"/>
            <a:r>
              <a:rPr lang="ko-KR" altLang="en-US"/>
              <a:t>각 피처를 나눈 시퀀스 행렬은 </a:t>
            </a:r>
            <a:r>
              <a:rPr lang="en-US" altLang="ko-KR"/>
              <a:t>[</a:t>
            </a:r>
            <a:r>
              <a:rPr lang="ko-KR" altLang="en-US"/>
              <a:t>배치차원 </a:t>
            </a:r>
            <a:r>
              <a:rPr lang="en-US" altLang="ko-KR"/>
              <a:t>x </a:t>
            </a:r>
            <a:r>
              <a:rPr lang="ko-KR" altLang="en-US"/>
              <a:t>시퀀스차원 </a:t>
            </a:r>
            <a:r>
              <a:rPr lang="en-US" altLang="ko-KR"/>
              <a:t>x </a:t>
            </a:r>
            <a:r>
              <a:rPr lang="ko-KR" altLang="en-US"/>
              <a:t>피처차원</a:t>
            </a:r>
            <a:r>
              <a:rPr lang="en-US" altLang="ko-KR"/>
              <a:t>] </a:t>
            </a:r>
            <a:r>
              <a:rPr lang="ko-KR" altLang="en-US"/>
              <a:t>형태의 행렬에서</a:t>
            </a:r>
            <a:endParaRPr lang="en-US" altLang="ko-KR"/>
          </a:p>
          <a:p>
            <a:pPr marL="457200" lvl="1" indent="0">
              <a:buNone/>
            </a:pPr>
            <a:r>
              <a:rPr lang="en-US" altLang="ko-KR"/>
              <a:t>     [</a:t>
            </a:r>
            <a:r>
              <a:rPr lang="ko-KR" altLang="en-US"/>
              <a:t>배치차원 </a:t>
            </a:r>
            <a:r>
              <a:rPr lang="en-US" altLang="ko-KR"/>
              <a:t>x </a:t>
            </a:r>
            <a:r>
              <a:rPr lang="ko-KR" altLang="en-US"/>
              <a:t>시퀀스차원 </a:t>
            </a:r>
            <a:r>
              <a:rPr lang="en-US" altLang="ko-KR"/>
              <a:t>x (</a:t>
            </a:r>
            <a:r>
              <a:rPr lang="ko-KR" altLang="en-US"/>
              <a:t>피처 차원</a:t>
            </a:r>
            <a:r>
              <a:rPr lang="en-US" altLang="ko-KR"/>
              <a:t>) / 4] </a:t>
            </a:r>
            <a:r>
              <a:rPr lang="ko-KR" altLang="en-US"/>
              <a:t>형태의 행렬 </a:t>
            </a:r>
            <a:r>
              <a:rPr lang="en-US" altLang="ko-KR"/>
              <a:t>4</a:t>
            </a:r>
            <a:r>
              <a:rPr lang="ko-KR" altLang="en-US"/>
              <a:t>개로 변환된다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현재 구현한 셀프 어텐션 연산을 수행할 때는 </a:t>
            </a:r>
            <a:r>
              <a:rPr lang="en-US" altLang="ko-KR"/>
              <a:t>3</a:t>
            </a:r>
            <a:r>
              <a:rPr lang="ko-KR" altLang="en-US"/>
              <a:t>개의 차원 행렬 모양으로 유지해서 </a:t>
            </a:r>
            <a:endParaRPr lang="en-US" altLang="ko-KR"/>
          </a:p>
          <a:p>
            <a:pPr marL="457200" lvl="1" indent="0">
              <a:buNone/>
            </a:pPr>
            <a:r>
              <a:rPr lang="en-US" altLang="ko-KR"/>
              <a:t>      </a:t>
            </a:r>
            <a:r>
              <a:rPr lang="ko-KR" altLang="en-US"/>
              <a:t>입력해야 하기 때문에 그림과 같이 헤드 차원을 배치 차원과 합치도록 한다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0331F5-2415-41C8-B6BA-B686E61FC9A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69E1549-4AD1-4B93-9016-5CD7D9FBD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189" y="1272299"/>
            <a:ext cx="4402474" cy="4714461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7891291-0698-4C96-8BB2-1B5175AC4274}"/>
              </a:ext>
            </a:extLst>
          </p:cNvPr>
          <p:cNvGrpSpPr/>
          <p:nvPr/>
        </p:nvGrpSpPr>
        <p:grpSpPr>
          <a:xfrm>
            <a:off x="1231084" y="3592122"/>
            <a:ext cx="5849166" cy="2118296"/>
            <a:chOff x="1231084" y="3592122"/>
            <a:chExt cx="5849166" cy="211829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2689D88-3D56-4218-8387-23525EB3B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1084" y="3592122"/>
              <a:ext cx="5849166" cy="97168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573012F-B554-4156-B9F7-08E93630D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1084" y="4548206"/>
              <a:ext cx="5849166" cy="116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453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D306BD-308C-4E61-85C4-DCF108E0D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BERT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23785-E0FE-42F8-9D65-E8A3554FCC4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BERT(Bidirectional</a:t>
            </a:r>
            <a:r>
              <a:rPr lang="ko-KR" altLang="en-US"/>
              <a:t> </a:t>
            </a:r>
            <a:r>
              <a:rPr lang="en-US" altLang="ko-KR"/>
              <a:t>Encoder Representations from Transformer)</a:t>
            </a:r>
          </a:p>
          <a:p>
            <a:pPr lvl="1"/>
            <a:r>
              <a:rPr lang="ko-KR" altLang="en-US"/>
              <a:t>구글에서 공개한 모델이다</a:t>
            </a:r>
            <a:r>
              <a:rPr lang="en-US" altLang="ko-KR"/>
              <a:t>. </a:t>
            </a:r>
            <a:r>
              <a:rPr lang="ko-KR" altLang="en-US"/>
              <a:t>성능이 뛰어나 널리 쓰이고 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성공 비결은 검증된 트랜스포머 블록을 사용하고 모델의 속성이 양방향을 지향한다는 점에 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BERT</a:t>
            </a:r>
            <a:r>
              <a:rPr lang="ko-KR" altLang="en-US"/>
              <a:t>의 경우 모든 레이어에서 양방향 성질을 읽지 않고 있다</a:t>
            </a:r>
            <a:r>
              <a:rPr lang="en-US" altLang="ko-KR"/>
              <a:t>. </a:t>
            </a:r>
          </a:p>
          <a:p>
            <a:r>
              <a:rPr lang="ko-KR" altLang="en-US"/>
              <a:t>마스크 언어 모델</a:t>
            </a:r>
            <a:r>
              <a:rPr lang="en-US" altLang="ko-KR"/>
              <a:t>(Masked language model)</a:t>
            </a:r>
          </a:p>
          <a:p>
            <a:pPr lvl="1"/>
            <a:r>
              <a:rPr lang="ko-KR" altLang="en-US"/>
              <a:t>언어 모델은 주어진 시퀀스를 가지고 다음 단어를 맞춰야 함</a:t>
            </a:r>
            <a:r>
              <a:rPr lang="en-US" altLang="ko-KR"/>
              <a:t>. </a:t>
            </a:r>
            <a:r>
              <a:rPr lang="ko-KR" altLang="en-US"/>
              <a:t>아래 그림 </a:t>
            </a:r>
            <a:r>
              <a:rPr lang="en-US" altLang="ko-KR"/>
              <a:t>1</a:t>
            </a:r>
            <a:r>
              <a:rPr lang="ko-KR" altLang="en-US"/>
              <a:t>번 그림 </a:t>
            </a:r>
            <a:endParaRPr lang="en-US" altLang="ko-KR"/>
          </a:p>
          <a:p>
            <a:pPr lvl="1"/>
            <a:r>
              <a:rPr lang="ko-KR" altLang="en-US"/>
              <a:t>이 문제를 극복하기 위해 마스크 언어 모델을 제안</a:t>
            </a:r>
            <a:endParaRPr lang="en-US" altLang="ko-KR"/>
          </a:p>
          <a:p>
            <a:pPr lvl="1"/>
            <a:r>
              <a:rPr lang="ko-KR" altLang="en-US"/>
              <a:t>주어진 시퀀스 다음 단어를 맞추는 것에서 벗어나</a:t>
            </a:r>
            <a:r>
              <a:rPr lang="en-US" altLang="ko-KR"/>
              <a:t>, </a:t>
            </a:r>
            <a:r>
              <a:rPr lang="ko-KR" altLang="en-US"/>
              <a:t>일단 문장 전체를 모델에 알려주고</a:t>
            </a:r>
            <a:r>
              <a:rPr lang="en-US" altLang="ko-KR"/>
              <a:t>, </a:t>
            </a:r>
            <a:r>
              <a:rPr lang="ko-KR" altLang="en-US"/>
              <a:t>빈칸</a:t>
            </a:r>
            <a:r>
              <a:rPr lang="en-US" altLang="ko-KR"/>
              <a:t>(Mask)</a:t>
            </a:r>
            <a:r>
              <a:rPr lang="ko-KR" altLang="en-US"/>
              <a:t>에 해당하는 단어가 어떤 단어일지 예측하는 과정에서 학습을 진행해보자 하는 아이디어</a:t>
            </a:r>
            <a:endParaRPr lang="en-US" altLang="ko-KR"/>
          </a:p>
          <a:p>
            <a:pPr lvl="1"/>
            <a:r>
              <a:rPr lang="en-US" altLang="ko-KR"/>
              <a:t>2</a:t>
            </a:r>
            <a:r>
              <a:rPr lang="ko-KR" altLang="en-US"/>
              <a:t>번은 </a:t>
            </a:r>
            <a:r>
              <a:rPr lang="en-US" altLang="ko-KR"/>
              <a:t>BERT</a:t>
            </a:r>
            <a:r>
              <a:rPr lang="ko-KR" altLang="en-US"/>
              <a:t>이 동작하는 양방향 언어 모델의 그림이다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D6E8D6-6850-484E-A89B-4C1A1340932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CE25F0-6CED-4916-A8E8-BB128F74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8394" y="712166"/>
            <a:ext cx="2928455" cy="26669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B091C3F-8F28-4344-ABF7-8C9E99495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850" y="4774536"/>
            <a:ext cx="2928455" cy="171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637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EA966-C8BB-4A23-BDF9-FBB1BE7E1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BERT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6BF45A-92C3-4694-937F-FD3CC6B7C50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BERT</a:t>
            </a:r>
            <a:r>
              <a:rPr lang="ko-KR" altLang="en-US"/>
              <a:t>의 성능 결과</a:t>
            </a:r>
            <a:endParaRPr lang="en-US" altLang="ko-KR"/>
          </a:p>
          <a:p>
            <a:pPr lvl="1"/>
            <a:r>
              <a:rPr lang="ko-KR" altLang="en-US"/>
              <a:t>각종 다운스트림 태스크에 적용해 실험한 결과 </a:t>
            </a:r>
            <a:r>
              <a:rPr lang="en-US" altLang="ko-KR"/>
              <a:t>BERT</a:t>
            </a:r>
            <a:r>
              <a:rPr lang="ko-KR" altLang="en-US"/>
              <a:t>의 임베딩 품질이 </a:t>
            </a:r>
            <a:r>
              <a:rPr lang="en-US" altLang="ko-KR"/>
              <a:t>GTP</a:t>
            </a:r>
            <a:r>
              <a:rPr lang="ko-KR" altLang="en-US"/>
              <a:t>보다 좋음을 입증 </a:t>
            </a:r>
            <a:endParaRPr lang="en-US" altLang="ko-KR"/>
          </a:p>
          <a:p>
            <a:pPr lvl="1"/>
            <a:r>
              <a:rPr lang="ko-KR" altLang="en-US"/>
              <a:t>아래 그림은 왼쪽 표에서 </a:t>
            </a:r>
            <a:r>
              <a:rPr lang="en-US" altLang="ko-KR"/>
              <a:t>LTR(Left-To-Right)&amp;No NSP</a:t>
            </a:r>
            <a:r>
              <a:rPr lang="ko-KR" altLang="en-US"/>
              <a:t>가 </a:t>
            </a:r>
            <a:r>
              <a:rPr lang="en-US" altLang="ko-KR"/>
              <a:t>GPT</a:t>
            </a:r>
            <a:r>
              <a:rPr lang="ko-KR" altLang="en-US"/>
              <a:t>를 재현한 모델 </a:t>
            </a:r>
            <a:endParaRPr lang="en-US" altLang="ko-KR"/>
          </a:p>
          <a:p>
            <a:pPr lvl="1"/>
            <a:r>
              <a:rPr lang="en-US" altLang="ko-KR"/>
              <a:t>BERT</a:t>
            </a:r>
            <a:r>
              <a:rPr lang="ko-KR" altLang="en-US"/>
              <a:t>의 기본 모델</a:t>
            </a:r>
            <a:r>
              <a:rPr lang="en-US" altLang="ko-KR"/>
              <a:t>(BERT BASE) </a:t>
            </a:r>
            <a:r>
              <a:rPr lang="ko-KR" altLang="en-US"/>
              <a:t>대비 그 성능이 많이 떨어진다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오른쪽 그래프는 같은 </a:t>
            </a:r>
            <a:r>
              <a:rPr lang="en-US" altLang="ko-KR"/>
              <a:t>BERT </a:t>
            </a:r>
            <a:r>
              <a:rPr lang="ko-KR" altLang="en-US"/>
              <a:t>모델이라도 프리</a:t>
            </a:r>
            <a:r>
              <a:rPr lang="en-US" altLang="ko-KR"/>
              <a:t>-</a:t>
            </a:r>
            <a:r>
              <a:rPr lang="ko-KR" altLang="en-US"/>
              <a:t>트레인</a:t>
            </a:r>
            <a:r>
              <a:rPr lang="en-US" altLang="ko-KR"/>
              <a:t>(pre-train)</a:t>
            </a:r>
            <a:r>
              <a:rPr lang="ko-KR" altLang="en-US"/>
              <a:t>을 할 때 한 방향</a:t>
            </a:r>
            <a:r>
              <a:rPr lang="en-US" altLang="ko-KR"/>
              <a:t>(Left-to-Right)</a:t>
            </a:r>
            <a:r>
              <a:rPr lang="ko-KR" altLang="en-US"/>
              <a:t>만 보게 할 경우 그 성능이 기본 모델 대비 크게 감소하는 것을 확인 할 수 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그만큼 모델이 양방향 전후 문맥을 모두 보게 하는 것이 중요하는 이야기임 </a:t>
            </a:r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CA182-41C6-41F5-ABDE-05DE934F2FA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7352C0-A468-4152-A89C-2189879547CA}"/>
              </a:ext>
            </a:extLst>
          </p:cNvPr>
          <p:cNvSpPr txBox="1"/>
          <p:nvPr/>
        </p:nvSpPr>
        <p:spPr>
          <a:xfrm>
            <a:off x="7080250" y="4858753"/>
            <a:ext cx="5011413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/>
              <a:t>Downstream Task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/>
              <a:t>자연어 처리분야에서는 언어모델을 프리트레인</a:t>
            </a:r>
            <a:r>
              <a:rPr lang="en-US" altLang="ko-KR" sz="1400"/>
              <a:t>(pre-train) </a:t>
            </a:r>
            <a:r>
              <a:rPr lang="ko-KR" altLang="en-US" sz="1400"/>
              <a:t>방식을 이용해 학습을 진행하고</a:t>
            </a:r>
            <a:r>
              <a:rPr lang="en-US" altLang="ko-KR" sz="1400"/>
              <a:t>, </a:t>
            </a:r>
            <a:r>
              <a:rPr lang="ko-KR" altLang="en-US" sz="1400"/>
              <a:t>그 후에 원하고자 하는 태스크를 파인튜닝</a:t>
            </a:r>
            <a:r>
              <a:rPr lang="en-US" altLang="ko-KR" sz="1400"/>
              <a:t>(fine-tuning) </a:t>
            </a:r>
            <a:r>
              <a:rPr lang="ko-KR" altLang="en-US" sz="1400"/>
              <a:t>방식을 통해 모델을 업데이트 하는 방식을 사용하는데 이 때</a:t>
            </a:r>
            <a:r>
              <a:rPr lang="en-US" altLang="ko-KR" sz="1400"/>
              <a:t>, </a:t>
            </a:r>
            <a:r>
              <a:rPr lang="ko-KR" altLang="en-US" sz="1400"/>
              <a:t>태스크를 다운스트림 태스크라고 함</a:t>
            </a:r>
            <a:endParaRPr lang="en-US" altLang="ko-KR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/>
              <a:t>예</a:t>
            </a:r>
            <a:r>
              <a:rPr lang="en-US" altLang="ko-KR" sz="1400"/>
              <a:t>)</a:t>
            </a:r>
            <a:r>
              <a:rPr lang="ko-KR" altLang="en-US" sz="1400"/>
              <a:t> 질의응답 태스크 </a:t>
            </a:r>
            <a:r>
              <a:rPr lang="en-US" altLang="ko-KR" sz="1400"/>
              <a:t>squad</a:t>
            </a:r>
            <a:r>
              <a:rPr lang="ko-KR" altLang="en-US" sz="1400"/>
              <a:t>를 학습한다고 할때</a:t>
            </a:r>
            <a:r>
              <a:rPr lang="en-US" altLang="ko-KR" sz="1400"/>
              <a:t>, </a:t>
            </a:r>
            <a:r>
              <a:rPr lang="ko-KR" altLang="en-US" sz="1400"/>
              <a:t>이 때 질의응답 태스크를 다운스트림 태스크로 볼 수 있다</a:t>
            </a:r>
            <a:r>
              <a:rPr lang="en-US" altLang="ko-KR" sz="1400"/>
              <a:t>.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79E72B2-7DB9-4B50-92E3-53664C50F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28" y="3869784"/>
            <a:ext cx="6713621" cy="262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919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A8D1A3-A2E9-4EB0-8E9B-DB0BEDD92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BERT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189B38-0593-4D60-935B-873AA6DCA52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프리트레인 태스크와 학습 데이터 구축 </a:t>
            </a:r>
            <a:endParaRPr lang="en-US" altLang="ko-KR"/>
          </a:p>
          <a:p>
            <a:pPr lvl="1"/>
            <a:r>
              <a:rPr lang="en-US" altLang="ko-KR"/>
              <a:t>BERT</a:t>
            </a:r>
            <a:r>
              <a:rPr lang="ko-KR" altLang="en-US"/>
              <a:t>가 양방향 모델이 될 수 있었던 배경은 모델이 순방향</a:t>
            </a:r>
            <a:r>
              <a:rPr lang="en-US" altLang="ko-KR"/>
              <a:t>, </a:t>
            </a:r>
            <a:r>
              <a:rPr lang="ko-KR" altLang="en-US"/>
              <a:t>역방향 문맥을 모두 볼 수 있도록 하는 학습 태스크 덕분입니다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BERT</a:t>
            </a:r>
            <a:r>
              <a:rPr lang="ko-KR" altLang="en-US"/>
              <a:t>의 프리트레인 태스크에는 크게 마스크 언어 모델</a:t>
            </a:r>
            <a:r>
              <a:rPr lang="en-US" altLang="ko-KR"/>
              <a:t>, </a:t>
            </a:r>
            <a:r>
              <a:rPr lang="ko-KR" altLang="en-US"/>
              <a:t>다음 문장인지 여부 맞추기</a:t>
            </a:r>
            <a:r>
              <a:rPr lang="en-US" altLang="ko-KR"/>
              <a:t>(NSP, Next Sentence Prediction) </a:t>
            </a:r>
            <a:r>
              <a:rPr lang="ko-KR" altLang="en-US"/>
              <a:t>두 가지가 있음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마스크 언어 모델 태스크 수행을 위한 학습 데이터는 다음과 같이 만듭니다</a:t>
            </a:r>
            <a:r>
              <a:rPr lang="en-US" altLang="ko-KR"/>
              <a:t>. </a:t>
            </a:r>
            <a:r>
              <a:rPr lang="ko-KR" altLang="en-US"/>
              <a:t> </a:t>
            </a:r>
            <a:endParaRPr lang="en-US" altLang="ko-KR"/>
          </a:p>
          <a:p>
            <a:pPr lvl="2"/>
            <a:r>
              <a:rPr lang="ko-KR" altLang="en-US"/>
              <a:t>학습 데이터 한 문장 토큰의 </a:t>
            </a:r>
            <a:r>
              <a:rPr lang="en-US" altLang="ko-KR"/>
              <a:t>15%</a:t>
            </a:r>
            <a:r>
              <a:rPr lang="ko-KR" altLang="en-US"/>
              <a:t>를 마스킹한다</a:t>
            </a:r>
            <a:r>
              <a:rPr lang="en-US" altLang="ko-KR"/>
              <a:t>. </a:t>
            </a:r>
          </a:p>
          <a:p>
            <a:pPr lvl="2"/>
            <a:r>
              <a:rPr lang="ko-KR" altLang="en-US"/>
              <a:t>마스킹 대상 토큰 가운데 </a:t>
            </a:r>
            <a:r>
              <a:rPr lang="en-US" altLang="ko-KR"/>
              <a:t>80%</a:t>
            </a:r>
            <a:r>
              <a:rPr lang="ko-KR" altLang="en-US"/>
              <a:t>는 실제 빈칸으로 만들고</a:t>
            </a:r>
            <a:r>
              <a:rPr lang="en-US" altLang="ko-KR"/>
              <a:t>, </a:t>
            </a:r>
            <a:r>
              <a:rPr lang="ko-KR" altLang="en-US"/>
              <a:t>모델은 그 빈칸을 채운다</a:t>
            </a:r>
            <a:r>
              <a:rPr lang="en-US" altLang="ko-KR"/>
              <a:t>. (</a:t>
            </a:r>
            <a:r>
              <a:rPr lang="ko-KR" altLang="en-US"/>
              <a:t>발 없는 말이 </a:t>
            </a:r>
            <a:r>
              <a:rPr lang="en-US" altLang="ko-KR"/>
              <a:t>[Mask] </a:t>
            </a:r>
            <a:r>
              <a:rPr lang="ko-KR" altLang="en-US"/>
              <a:t>간다 </a:t>
            </a:r>
            <a:r>
              <a:rPr lang="en-US" altLang="ko-KR"/>
              <a:t>-&gt; </a:t>
            </a:r>
            <a:r>
              <a:rPr lang="ko-KR" altLang="en-US"/>
              <a:t>천리</a:t>
            </a:r>
            <a:r>
              <a:rPr lang="en-US" altLang="ko-KR"/>
              <a:t>)</a:t>
            </a:r>
          </a:p>
          <a:p>
            <a:pPr lvl="2"/>
            <a:r>
              <a:rPr lang="ko-KR" altLang="en-US"/>
              <a:t>마스킹 대상 토큰 가운데 </a:t>
            </a:r>
            <a:r>
              <a:rPr lang="en-US" altLang="ko-KR"/>
              <a:t>10%</a:t>
            </a:r>
            <a:r>
              <a:rPr lang="ko-KR" altLang="en-US"/>
              <a:t>는 랜덤으로 다른 토큰으로 대체하고</a:t>
            </a:r>
            <a:r>
              <a:rPr lang="en-US" altLang="ko-KR"/>
              <a:t>, </a:t>
            </a:r>
            <a:r>
              <a:rPr lang="ko-KR" altLang="en-US"/>
              <a:t>모델은 해당 위치의 정답 단어가 무엇일지 맞추도록 한다</a:t>
            </a:r>
            <a:r>
              <a:rPr lang="en-US" altLang="ko-KR"/>
              <a:t>.( </a:t>
            </a:r>
            <a:r>
              <a:rPr lang="ko-KR" altLang="en-US"/>
              <a:t>발 없는 말이 </a:t>
            </a:r>
            <a:r>
              <a:rPr lang="en-US" altLang="ko-KR"/>
              <a:t>[</a:t>
            </a:r>
            <a:r>
              <a:rPr lang="ko-KR" altLang="en-US"/>
              <a:t>컴퓨터</a:t>
            </a:r>
            <a:r>
              <a:rPr lang="en-US" altLang="ko-KR"/>
              <a:t>] </a:t>
            </a:r>
            <a:r>
              <a:rPr lang="ko-KR" altLang="en-US"/>
              <a:t>간다 </a:t>
            </a:r>
            <a:r>
              <a:rPr lang="en-US" altLang="ko-KR"/>
              <a:t>-&gt;</a:t>
            </a:r>
            <a:r>
              <a:rPr lang="ko-KR" altLang="en-US"/>
              <a:t>천리</a:t>
            </a:r>
            <a:r>
              <a:rPr lang="en-US" altLang="ko-KR"/>
              <a:t>)</a:t>
            </a:r>
          </a:p>
          <a:p>
            <a:pPr lvl="2"/>
            <a:r>
              <a:rPr lang="ko-KR" altLang="en-US"/>
              <a:t>마스킹 대상 토큰 가운데 </a:t>
            </a:r>
            <a:r>
              <a:rPr lang="en-US" altLang="ko-KR"/>
              <a:t>10%</a:t>
            </a:r>
            <a:r>
              <a:rPr lang="ko-KR" altLang="en-US"/>
              <a:t>는 토큰 그대로 두고</a:t>
            </a:r>
            <a:r>
              <a:rPr lang="en-US" altLang="ko-KR"/>
              <a:t>, </a:t>
            </a:r>
            <a:r>
              <a:rPr lang="ko-KR" altLang="en-US"/>
              <a:t>모델은 해당 위치의 정답 단어가 무엇일지 맞추도록 한다</a:t>
            </a:r>
            <a:r>
              <a:rPr lang="en-US" altLang="ko-KR"/>
              <a:t>.(</a:t>
            </a:r>
            <a:r>
              <a:rPr lang="ko-KR" altLang="en-US"/>
              <a:t>발 없는 말이 </a:t>
            </a:r>
            <a:r>
              <a:rPr lang="en-US" altLang="ko-KR"/>
              <a:t>[</a:t>
            </a:r>
            <a:r>
              <a:rPr lang="ko-KR" altLang="en-US"/>
              <a:t>천리</a:t>
            </a:r>
            <a:r>
              <a:rPr lang="en-US" altLang="ko-KR"/>
              <a:t>] </a:t>
            </a:r>
            <a:r>
              <a:rPr lang="ko-KR" altLang="en-US"/>
              <a:t>긴다 </a:t>
            </a:r>
            <a:r>
              <a:rPr lang="en-US" altLang="ko-KR"/>
              <a:t>-&gt; </a:t>
            </a:r>
            <a:r>
              <a:rPr lang="ko-KR" altLang="en-US"/>
              <a:t>천리</a:t>
            </a:r>
            <a:r>
              <a:rPr lang="en-US" altLang="ko-KR"/>
              <a:t>)</a:t>
            </a:r>
          </a:p>
          <a:p>
            <a:pPr lvl="1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64AC10-5FE8-40BB-B525-2200FDFFDCB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C50A53-2DBF-48A7-928C-7735DC67B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923" y="1996685"/>
            <a:ext cx="6497053" cy="11135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830F3F-3CD3-4C19-9703-8218C0E95A1F}"/>
              </a:ext>
            </a:extLst>
          </p:cNvPr>
          <p:cNvSpPr txBox="1"/>
          <p:nvPr/>
        </p:nvSpPr>
        <p:spPr>
          <a:xfrm>
            <a:off x="1363579" y="5149297"/>
            <a:ext cx="10210800" cy="8876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발 없는 말이 </a:t>
            </a:r>
            <a:r>
              <a:rPr lang="en-US" altLang="ko-KR" sz="1200"/>
              <a:t>[mask] </a:t>
            </a:r>
            <a:r>
              <a:rPr lang="ko-KR" altLang="en-US" sz="1200"/>
              <a:t>간다의 빈칸을 채워야 하기 때문에 문장 내 어느 자리에 어떤 단어를 쓰는 게 자연스러운지 앞뒤 문맥을 읽어낼 수 있게 된다</a:t>
            </a:r>
            <a:r>
              <a:rPr lang="en-US" altLang="ko-KR" sz="120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/>
              <a:t>발 없는 말이 천리 간다</a:t>
            </a:r>
            <a:r>
              <a:rPr lang="en-US" altLang="ko-KR" sz="1200"/>
              <a:t>. </a:t>
            </a:r>
            <a:r>
              <a:rPr lang="ko-KR" altLang="en-US" sz="1200"/>
              <a:t>발 없는 말이 컴퓨터 간다를 비교해 보면서 주어진 문장이 의미</a:t>
            </a:r>
            <a:r>
              <a:rPr lang="en-US" altLang="ko-KR" sz="1200"/>
              <a:t>/</a:t>
            </a:r>
            <a:r>
              <a:rPr lang="ko-KR" altLang="en-US" sz="1200"/>
              <a:t>문법상 비문인지 아닌지 가려낼 수 있다</a:t>
            </a:r>
            <a:r>
              <a:rPr lang="en-US" altLang="ko-KR" sz="120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/>
              <a:t>모델은 어떤 단어가 마스킹될지 전혀 모르기 때문에 문장 내 모든 단어 사이의 의미적</a:t>
            </a:r>
            <a:r>
              <a:rPr lang="en-US" altLang="ko-KR" sz="1200"/>
              <a:t>, </a:t>
            </a:r>
            <a:r>
              <a:rPr lang="ko-KR" altLang="en-US" sz="1200"/>
              <a:t>문법적 관계를 세밀히 살피게 된다</a:t>
            </a:r>
            <a:r>
              <a:rPr lang="en-US" altLang="ko-KR" sz="1200"/>
              <a:t>.  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548728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8662B4-047E-4415-A58E-9C2F48977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BERT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A6DF4A-E3F2-4A4B-BFB0-316631F8752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다음 문장인지 여부</a:t>
            </a:r>
            <a:r>
              <a:rPr lang="en-US" altLang="ko-KR"/>
              <a:t>(NSP)</a:t>
            </a:r>
            <a:r>
              <a:rPr lang="ko-KR" altLang="en-US"/>
              <a:t>를 맞추기 위한 학습 데이터는 다음과 같이 만든다</a:t>
            </a:r>
            <a:endParaRPr lang="en-US" altLang="ko-KR"/>
          </a:p>
          <a:p>
            <a:pPr lvl="1"/>
            <a:r>
              <a:rPr lang="ko-KR" altLang="en-US"/>
              <a:t>모든 학습 데이터는 </a:t>
            </a:r>
            <a:r>
              <a:rPr lang="en-US" altLang="ko-KR"/>
              <a:t>1</a:t>
            </a:r>
            <a:r>
              <a:rPr lang="ko-KR" altLang="en-US"/>
              <a:t>건당 문장 두 개로 구성된다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이 가운데 절반은 동일한 문서에서 실제 이어지는 문장을 두 개 뽑고</a:t>
            </a:r>
            <a:r>
              <a:rPr lang="en-US" altLang="ko-KR"/>
              <a:t>, </a:t>
            </a:r>
            <a:r>
              <a:rPr lang="ko-KR" altLang="en-US"/>
              <a:t>그 정답으로 </a:t>
            </a:r>
            <a:r>
              <a:rPr lang="en-US" altLang="ko-KR"/>
              <a:t>True</a:t>
            </a:r>
            <a:r>
              <a:rPr lang="ko-KR" altLang="en-US"/>
              <a:t>를 부여 </a:t>
            </a:r>
            <a:endParaRPr lang="en-US" altLang="ko-KR"/>
          </a:p>
          <a:p>
            <a:pPr lvl="1"/>
            <a:r>
              <a:rPr lang="ko-KR" altLang="en-US"/>
              <a:t>나머지 절반은 서로 다른 문서에서 문장 하나씩 뽑고</a:t>
            </a:r>
            <a:r>
              <a:rPr lang="en-US" altLang="ko-KR"/>
              <a:t>, </a:t>
            </a:r>
            <a:r>
              <a:rPr lang="ko-KR" altLang="en-US"/>
              <a:t>그 정답으로 </a:t>
            </a:r>
            <a:r>
              <a:rPr lang="en-US" altLang="ko-KR"/>
              <a:t>False</a:t>
            </a:r>
            <a:r>
              <a:rPr lang="ko-KR" altLang="en-US"/>
              <a:t>을 부여 </a:t>
            </a:r>
            <a:endParaRPr lang="en-US" altLang="ko-KR"/>
          </a:p>
          <a:p>
            <a:pPr lvl="1"/>
            <a:r>
              <a:rPr lang="en-US" altLang="ko-KR"/>
              <a:t>max_num_tokens</a:t>
            </a:r>
            <a:r>
              <a:rPr lang="ko-KR" altLang="en-US"/>
              <a:t>를 정의한다</a:t>
            </a:r>
            <a:r>
              <a:rPr lang="en-US" altLang="ko-KR"/>
              <a:t>. </a:t>
            </a:r>
          </a:p>
          <a:p>
            <a:pPr lvl="2"/>
            <a:r>
              <a:rPr lang="ko-KR" altLang="en-US"/>
              <a:t>학습 데이터의 </a:t>
            </a:r>
            <a:r>
              <a:rPr lang="en-US" altLang="ko-KR"/>
              <a:t>90%</a:t>
            </a:r>
            <a:r>
              <a:rPr lang="ko-KR" altLang="en-US"/>
              <a:t>는 </a:t>
            </a:r>
            <a:r>
              <a:rPr lang="en-US" altLang="ko-KR"/>
              <a:t>max_num_tokens</a:t>
            </a:r>
            <a:r>
              <a:rPr lang="ko-KR" altLang="en-US"/>
              <a:t>가 사용자가 정한 </a:t>
            </a:r>
            <a:r>
              <a:rPr lang="en-US" altLang="ko-KR"/>
              <a:t>max_sequence_length</a:t>
            </a:r>
            <a:r>
              <a:rPr lang="ko-KR" altLang="en-US"/>
              <a:t>가 되도록 한다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나머지 </a:t>
            </a:r>
            <a:r>
              <a:rPr lang="en-US" altLang="ko-KR"/>
              <a:t>10%</a:t>
            </a:r>
            <a:r>
              <a:rPr lang="ko-KR" altLang="en-US"/>
              <a:t>는 </a:t>
            </a:r>
            <a:r>
              <a:rPr lang="en-US" altLang="ko-KR"/>
              <a:t>max_num_tokens</a:t>
            </a:r>
            <a:r>
              <a:rPr lang="ko-KR" altLang="en-US"/>
              <a:t>가 </a:t>
            </a:r>
            <a:r>
              <a:rPr lang="en-US" altLang="ko-KR"/>
              <a:t>max_sequence_length</a:t>
            </a:r>
            <a:r>
              <a:rPr lang="ko-KR" altLang="en-US"/>
              <a:t>보다 짧게 되도록 랜덤으로 정한다</a:t>
            </a:r>
            <a:r>
              <a:rPr lang="en-US" altLang="ko-KR"/>
              <a:t>. </a:t>
            </a:r>
          </a:p>
          <a:p>
            <a:pPr marL="800100" lvl="1"/>
            <a:r>
              <a:rPr lang="ko-KR" altLang="en-US"/>
              <a:t>이전에 뽑은 문장 두 개의 단어 총 수가 </a:t>
            </a:r>
            <a:r>
              <a:rPr lang="en-US" altLang="ko-KR"/>
              <a:t>max_num_token</a:t>
            </a:r>
            <a:r>
              <a:rPr lang="ko-KR" altLang="en-US"/>
              <a:t>을 넘지 못할 때까지 두 문장 중 단어 수가 많은 쪽을 </a:t>
            </a:r>
            <a:r>
              <a:rPr lang="en-US" altLang="ko-KR"/>
              <a:t>50%</a:t>
            </a:r>
            <a:r>
              <a:rPr lang="ko-KR" altLang="en-US"/>
              <a:t>의 확률로 문장 맨 앞 또는 맨 뒤 단어 하니씩 제거한다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BE3DF3-2FC7-4AC0-B53F-EA5171FE628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246DDD-F24C-44DE-8D30-5ED113538AC7}"/>
              </a:ext>
            </a:extLst>
          </p:cNvPr>
          <p:cNvSpPr txBox="1"/>
          <p:nvPr/>
        </p:nvSpPr>
        <p:spPr>
          <a:xfrm>
            <a:off x="1275347" y="4242918"/>
            <a:ext cx="10210800" cy="1718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모델은 애비는 종이었다</a:t>
            </a:r>
            <a:r>
              <a:rPr lang="en-US" altLang="ko-KR" sz="1200"/>
              <a:t>, </a:t>
            </a:r>
            <a:r>
              <a:rPr lang="ko-KR" altLang="en-US" sz="1200"/>
              <a:t>밤이 깊어도 오지 않았다 가 이어진 문장인지 아닌지 반복 학습한다</a:t>
            </a:r>
            <a:r>
              <a:rPr lang="en-US" altLang="ko-KR" sz="1200"/>
              <a:t>. </a:t>
            </a:r>
            <a:r>
              <a:rPr lang="ko-KR" altLang="en-US" sz="1200"/>
              <a:t>따라서 문장 간 의미 관계를 이해할 수 있다</a:t>
            </a:r>
            <a:r>
              <a:rPr lang="en-US" altLang="ko-KR" sz="1200"/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일부 문장 성분이 없어도 전체 의미를 이해하는 데 큰 무리가 없다</a:t>
            </a:r>
            <a:r>
              <a:rPr lang="en-US" altLang="ko-KR" sz="1200"/>
              <a:t>. NSP </a:t>
            </a:r>
            <a:r>
              <a:rPr lang="ko-KR" altLang="en-US" sz="1200"/>
              <a:t>태스크가 너무 쉬워지는 것을 방지하기 위해 문장 맨 앞 또는 맨 뒤쪽 단어 일부를 삭제했기 때문이다</a:t>
            </a:r>
            <a:r>
              <a:rPr lang="en-US" altLang="ko-KR" sz="1200"/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학습 데이터에 짧은 문장이 포함돼 있어도 성능이 크게 떨어지지 않는다</a:t>
            </a:r>
            <a:r>
              <a:rPr lang="en-US" altLang="ko-KR" sz="1200"/>
              <a:t>. </a:t>
            </a:r>
            <a:r>
              <a:rPr lang="ko-KR" altLang="en-US" sz="1200"/>
              <a:t>학습 데이터의 </a:t>
            </a:r>
            <a:r>
              <a:rPr lang="en-US" altLang="ko-KR" sz="1200"/>
              <a:t>10%</a:t>
            </a:r>
            <a:r>
              <a:rPr lang="ko-KR" altLang="en-US" sz="1200"/>
              <a:t>는 사용자가 정한 최대 길이</a:t>
            </a:r>
            <a:r>
              <a:rPr lang="en-US" altLang="ko-KR" sz="1200"/>
              <a:t>(max_sequence_length)</a:t>
            </a:r>
            <a:r>
              <a:rPr lang="ko-KR" altLang="en-US" sz="1200"/>
              <a:t>보다 짧은 데이터로 구성돼 있기 때문이다</a:t>
            </a:r>
            <a:r>
              <a:rPr lang="en-US" altLang="ko-KR" sz="1200"/>
              <a:t>. </a:t>
            </a:r>
          </a:p>
          <a:p>
            <a:pPr>
              <a:lnSpc>
                <a:spcPct val="150000"/>
              </a:lnSpc>
            </a:pP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445019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C71856-57BC-4761-AEC8-73E3793EC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순서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D10695-F147-4C89-9612-D756E325463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순서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720CB2-4E69-4247-832D-85B9343E06D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6" name="화살표: 오각형 5">
            <a:extLst>
              <a:ext uri="{FF2B5EF4-FFF2-40B4-BE49-F238E27FC236}">
                <a16:creationId xmlns:a16="http://schemas.microsoft.com/office/drawing/2014/main" id="{93E19E3B-EE75-4165-AC3A-B4D0C2CCA5E0}"/>
              </a:ext>
            </a:extLst>
          </p:cNvPr>
          <p:cNvSpPr/>
          <p:nvPr/>
        </p:nvSpPr>
        <p:spPr>
          <a:xfrm>
            <a:off x="1097280" y="2460567"/>
            <a:ext cx="2019993" cy="968433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Attention</a:t>
            </a:r>
            <a:endParaRPr lang="ko-KR" altLang="en-US"/>
          </a:p>
        </p:txBody>
      </p:sp>
      <p:sp>
        <p:nvSpPr>
          <p:cNvPr id="7" name="화살표: 오각형 6">
            <a:extLst>
              <a:ext uri="{FF2B5EF4-FFF2-40B4-BE49-F238E27FC236}">
                <a16:creationId xmlns:a16="http://schemas.microsoft.com/office/drawing/2014/main" id="{8B6BD588-925A-43F4-8A9C-607207474B56}"/>
              </a:ext>
            </a:extLst>
          </p:cNvPr>
          <p:cNvSpPr/>
          <p:nvPr/>
        </p:nvSpPr>
        <p:spPr>
          <a:xfrm>
            <a:off x="3646518" y="2460567"/>
            <a:ext cx="2019993" cy="968433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Transformer</a:t>
            </a:r>
            <a:endParaRPr lang="ko-KR" altLang="en-US"/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B0C7A4A7-20CB-4337-8B66-304712D7A378}"/>
              </a:ext>
            </a:extLst>
          </p:cNvPr>
          <p:cNvSpPr/>
          <p:nvPr/>
        </p:nvSpPr>
        <p:spPr>
          <a:xfrm>
            <a:off x="6188903" y="2460566"/>
            <a:ext cx="2019993" cy="968433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BERT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195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8A3F2B-5F4B-4B28-B86F-D2F50430A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BERT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8B4B09-F76A-476B-8498-CACC59646F0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BERT </a:t>
            </a:r>
            <a:r>
              <a:rPr lang="ko-KR" altLang="en-US"/>
              <a:t>모델의 구조</a:t>
            </a:r>
            <a:endParaRPr lang="en-US" altLang="ko-KR"/>
          </a:p>
          <a:p>
            <a:pPr lvl="1"/>
            <a:r>
              <a:rPr lang="ko-KR" altLang="en-US"/>
              <a:t>트랜스포머 인코더</a:t>
            </a:r>
            <a:r>
              <a:rPr lang="en-US" altLang="ko-KR"/>
              <a:t>(encoder)</a:t>
            </a:r>
            <a:r>
              <a:rPr lang="ko-KR" altLang="en-US"/>
              <a:t>를 일부 변형한 아키텍처이다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원조 트랜스포머와 차이점 </a:t>
            </a:r>
            <a:endParaRPr lang="en-US" altLang="ko-KR"/>
          </a:p>
          <a:p>
            <a:pPr lvl="2"/>
            <a:r>
              <a:rPr lang="en-US" altLang="ko-KR"/>
              <a:t>BERT </a:t>
            </a:r>
            <a:r>
              <a:rPr lang="ko-KR" altLang="en-US"/>
              <a:t>모델은 문장의 시작을 알리는 </a:t>
            </a:r>
            <a:r>
              <a:rPr lang="en-US" altLang="ko-KR"/>
              <a:t>[CLS], </a:t>
            </a:r>
            <a:r>
              <a:rPr lang="ko-KR" altLang="en-US"/>
              <a:t>문장을 종결을 의미하는 </a:t>
            </a:r>
            <a:r>
              <a:rPr lang="en-US" altLang="ko-KR"/>
              <a:t>[SEP], </a:t>
            </a:r>
            <a:r>
              <a:rPr lang="ko-KR" altLang="en-US"/>
              <a:t>마스크 토큰 </a:t>
            </a:r>
            <a:r>
              <a:rPr lang="en-US" altLang="ko-KR"/>
              <a:t>[MASK], </a:t>
            </a:r>
            <a:r>
              <a:rPr lang="ko-KR" altLang="en-US"/>
              <a:t>배치 데이터의 길이를 맞춰주기 위한 </a:t>
            </a:r>
            <a:r>
              <a:rPr lang="en-US" altLang="ko-KR"/>
              <a:t>[PAD] </a:t>
            </a:r>
            <a:r>
              <a:rPr lang="ko-KR" altLang="en-US"/>
              <a:t>등의 네 가지 스페셜 토큰을 사용한다</a:t>
            </a:r>
            <a:r>
              <a:rPr lang="en-US" altLang="ko-KR"/>
              <a:t>. </a:t>
            </a:r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입력 토큰에 해당하는 토큰 벡터를 참조해 토큰 임베딩을 만든다</a:t>
            </a:r>
            <a:r>
              <a:rPr lang="en-US" altLang="ko-KR"/>
              <a:t>. </a:t>
            </a:r>
            <a:r>
              <a:rPr lang="ko-KR" altLang="en-US"/>
              <a:t>여기서 첫번째 문장인지</a:t>
            </a:r>
            <a:r>
              <a:rPr lang="en-US" altLang="ko-KR"/>
              <a:t>, </a:t>
            </a:r>
            <a:r>
              <a:rPr lang="ko-KR" altLang="en-US"/>
              <a:t>두 번째 문장인지에 해당하는 세그먼트 임베딩을 참조해 더해준다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마지막으로 입력 토큰의 문장 내 절대적인 위치에 해당하는 포지션 임베딩을 더한다</a:t>
            </a:r>
            <a:r>
              <a:rPr lang="en-US" altLang="ko-KR"/>
              <a:t>. </a:t>
            </a:r>
          </a:p>
          <a:p>
            <a:pPr lvl="2"/>
            <a:r>
              <a:rPr lang="ko-KR" altLang="en-US"/>
              <a:t>세 개 임베딩을 더한 각각의 벡터에 레이어 정규화</a:t>
            </a:r>
            <a:r>
              <a:rPr lang="en-US" altLang="ko-KR"/>
              <a:t>(layer normalization)</a:t>
            </a:r>
            <a:r>
              <a:rPr lang="ko-KR" altLang="en-US"/>
              <a:t>를 하고 드롭 아웃</a:t>
            </a:r>
            <a:r>
              <a:rPr lang="en-US" altLang="ko-KR"/>
              <a:t>(dropout)</a:t>
            </a:r>
            <a:r>
              <a:rPr lang="ko-KR" altLang="en-US"/>
              <a:t>을 시행해 첫 번째 트랜스포머 블록의 입력 행렬을 구성한다</a:t>
            </a:r>
            <a:r>
              <a:rPr lang="en-US" altLang="ko-KR"/>
              <a:t>.  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4D6956-D7F2-466A-A475-51ED1204DAB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72C932-612B-4FD2-870C-4057E7AD1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012" y="2755533"/>
            <a:ext cx="5160273" cy="191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986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D2C855-27DC-42F6-808B-08D9EBEA1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용어 정리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DD62D1-72DA-4D9E-9638-C72CD53169C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token</a:t>
            </a:r>
          </a:p>
          <a:p>
            <a:pPr lvl="1"/>
            <a:r>
              <a:rPr lang="ko-KR" altLang="en-US"/>
              <a:t>토큰</a:t>
            </a:r>
            <a:r>
              <a:rPr lang="en-US" altLang="ko-KR"/>
              <a:t>(token)</a:t>
            </a:r>
            <a:r>
              <a:rPr lang="ko-KR" altLang="en-US"/>
              <a:t>이란 의미를 가지는 문자열을 뜻</a:t>
            </a:r>
            <a:endParaRPr lang="en-US" altLang="ko-KR"/>
          </a:p>
          <a:p>
            <a:pPr lvl="1"/>
            <a:r>
              <a:rPr lang="ko-KR" altLang="en-US"/>
              <a:t>토큰은 형태소</a:t>
            </a:r>
            <a:r>
              <a:rPr lang="en-US" altLang="ko-KR"/>
              <a:t>(</a:t>
            </a:r>
            <a:r>
              <a:rPr lang="ko-KR" altLang="en-US"/>
              <a:t>뜻을 가진 최소 단위</a:t>
            </a:r>
            <a:r>
              <a:rPr lang="en-US" altLang="ko-KR"/>
              <a:t>)</a:t>
            </a:r>
            <a:r>
              <a:rPr lang="ko-KR" altLang="en-US"/>
              <a:t>나 그보다 상위 개념인 단어</a:t>
            </a:r>
            <a:r>
              <a:rPr lang="en-US" altLang="ko-KR"/>
              <a:t>(</a:t>
            </a:r>
            <a:r>
              <a:rPr lang="ko-KR" altLang="en-US"/>
              <a:t>자립하여 쓸 수 있는 최소 단위</a:t>
            </a:r>
            <a:r>
              <a:rPr lang="en-US" altLang="ko-KR"/>
              <a:t>)</a:t>
            </a:r>
            <a:r>
              <a:rPr lang="ko-KR" altLang="en-US"/>
              <a:t>까지 포함</a:t>
            </a:r>
            <a:endParaRPr lang="en-US" altLang="ko-KR"/>
          </a:p>
          <a:p>
            <a:r>
              <a:rPr lang="ko-KR" altLang="en-US"/>
              <a:t>토크나이징</a:t>
            </a:r>
            <a:r>
              <a:rPr lang="en-US" altLang="ko-KR"/>
              <a:t>(tokenizing)</a:t>
            </a:r>
          </a:p>
          <a:p>
            <a:pPr lvl="1"/>
            <a:r>
              <a:rPr lang="ko-KR" altLang="en-US"/>
              <a:t>문서나 문장을 분석하기 좋도록 토큰으로 나누는 작업입니다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영어의 경우 공백만으로도 충분히 토큰을 나눌 수 있다고 합니다</a:t>
            </a:r>
            <a:r>
              <a:rPr lang="en-US" altLang="ko-KR"/>
              <a:t>. </a:t>
            </a:r>
          </a:p>
          <a:p>
            <a:r>
              <a:rPr lang="en-US" altLang="ko-KR"/>
              <a:t>SOTA(State-of-the-art)</a:t>
            </a:r>
          </a:p>
          <a:p>
            <a:pPr lvl="1"/>
            <a:r>
              <a:rPr lang="en-US" altLang="ko-KR"/>
              <a:t>SOTA</a:t>
            </a:r>
            <a:r>
              <a:rPr lang="ko-KR" altLang="en-US"/>
              <a:t>는 현재 최고 수준의 결과를 의미</a:t>
            </a:r>
            <a:endParaRPr lang="en-US" altLang="ko-KR"/>
          </a:p>
          <a:p>
            <a:pPr lvl="1"/>
            <a:r>
              <a:rPr lang="ko-KR" altLang="en-US"/>
              <a:t>사전학습된 신경망들 중에서 현재 최고 수준의 신경망이라는 뜻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4DF60B-AD65-403A-B255-1DEA347D807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939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DC41C-9D01-4A1E-A505-3BF6D11D0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어텐션 메커니즘</a:t>
            </a:r>
            <a:r>
              <a:rPr lang="en-US" altLang="ko-KR"/>
              <a:t>(Attention Mechanism)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9DAFC4-80F0-4DC5-874D-2141A6C2142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어텐션</a:t>
            </a:r>
            <a:r>
              <a:rPr lang="en-US" altLang="ko-KR"/>
              <a:t>(Attention)</a:t>
            </a:r>
          </a:p>
          <a:p>
            <a:pPr lvl="1"/>
            <a:r>
              <a:rPr lang="ko-KR" altLang="en-US"/>
              <a:t>디코더에서 출력 단어를 예측하는 매 시점</a:t>
            </a:r>
            <a:r>
              <a:rPr lang="en-US" altLang="ko-KR"/>
              <a:t>(time step)</a:t>
            </a:r>
            <a:r>
              <a:rPr lang="ko-KR" altLang="en-US"/>
              <a:t>마다</a:t>
            </a:r>
            <a:r>
              <a:rPr lang="en-US" altLang="ko-KR"/>
              <a:t>, </a:t>
            </a:r>
            <a:r>
              <a:rPr lang="ko-KR" altLang="en-US"/>
              <a:t>인코더에서 전체 입력 문장을 다시 한번 참고하는 점 </a:t>
            </a:r>
            <a:endParaRPr lang="en-US" altLang="ko-KR"/>
          </a:p>
          <a:p>
            <a:pPr lvl="1"/>
            <a:r>
              <a:rPr lang="ko-KR" altLang="en-US"/>
              <a:t> 단</a:t>
            </a:r>
            <a:r>
              <a:rPr lang="en-US" altLang="ko-KR"/>
              <a:t>, </a:t>
            </a:r>
            <a:r>
              <a:rPr lang="ko-KR" altLang="en-US"/>
              <a:t>전체 입력 문장을 전부 다 동일한 비율로 참고하는 것이 아니라</a:t>
            </a:r>
            <a:r>
              <a:rPr lang="en-US" altLang="ko-KR"/>
              <a:t>, </a:t>
            </a:r>
            <a:r>
              <a:rPr lang="ko-KR" altLang="en-US"/>
              <a:t>해당 시점에서 예측해야 할 단어와 연관이 있는 입력 단어 부분을 </a:t>
            </a:r>
            <a:endParaRPr lang="en-US" altLang="ko-KR"/>
          </a:p>
          <a:p>
            <a:pPr marL="457200" lvl="1" indent="0">
              <a:buNone/>
            </a:pPr>
            <a:r>
              <a:rPr lang="en-US" altLang="ko-KR"/>
              <a:t>      </a:t>
            </a:r>
            <a:r>
              <a:rPr lang="ko-KR" altLang="en-US"/>
              <a:t>좀 더 집중</a:t>
            </a:r>
            <a:r>
              <a:rPr lang="en-US" altLang="ko-KR"/>
              <a:t>(attention)</a:t>
            </a:r>
            <a:r>
              <a:rPr lang="ko-KR" altLang="en-US"/>
              <a:t>해서 보게 됩니다</a:t>
            </a:r>
            <a:r>
              <a:rPr lang="en-US" altLang="ko-KR"/>
              <a:t>. </a:t>
            </a:r>
          </a:p>
          <a:p>
            <a:r>
              <a:rPr lang="ko-KR" altLang="en-US"/>
              <a:t>어텐션 함수</a:t>
            </a:r>
            <a:r>
              <a:rPr lang="en-US" altLang="ko-KR"/>
              <a:t>(Attention Function)</a:t>
            </a:r>
          </a:p>
          <a:p>
            <a:pPr marL="457200" lvl="1" indent="0">
              <a:buNone/>
            </a:pPr>
            <a:r>
              <a:rPr lang="en-US" altLang="ko-KR"/>
              <a:t>1. </a:t>
            </a:r>
            <a:r>
              <a:rPr lang="ko-KR" altLang="en-US"/>
              <a:t>어텐션 함수는 주어진 쿼리에 대해서 모든 키와 유사도를 각각 구한다</a:t>
            </a:r>
            <a:r>
              <a:rPr lang="en-US" altLang="ko-KR"/>
              <a:t>. </a:t>
            </a:r>
          </a:p>
          <a:p>
            <a:pPr marL="457200" lvl="1" indent="0">
              <a:buNone/>
            </a:pPr>
            <a:r>
              <a:rPr lang="en-US" altLang="ko-KR"/>
              <a:t>2. </a:t>
            </a:r>
            <a:r>
              <a:rPr lang="ko-KR" altLang="en-US"/>
              <a:t>구해낸 이 유사도를 키와 매핑되어 있는 각각의 값</a:t>
            </a:r>
            <a:r>
              <a:rPr lang="en-US" altLang="ko-KR"/>
              <a:t>(value)</a:t>
            </a:r>
            <a:r>
              <a:rPr lang="ko-KR" altLang="en-US"/>
              <a:t>에 반영 </a:t>
            </a:r>
            <a:endParaRPr lang="en-US" altLang="ko-KR"/>
          </a:p>
          <a:p>
            <a:pPr marL="457200" lvl="1" indent="0">
              <a:buNone/>
            </a:pPr>
            <a:r>
              <a:rPr lang="en-US" altLang="ko-KR"/>
              <a:t>3. </a:t>
            </a:r>
            <a:r>
              <a:rPr lang="ko-KR" altLang="en-US"/>
              <a:t>유사도가 반영된 값을 모두 더해서 리턴 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DA6008-9326-46D3-8AE6-B365E15BA19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5BF7C5-749B-4DBB-BB67-572F335AB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250" y="2614577"/>
            <a:ext cx="4341011" cy="26433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912179-0878-493A-AABC-0BE0FCFB1DB0}"/>
              </a:ext>
            </a:extLst>
          </p:cNvPr>
          <p:cNvSpPr txBox="1"/>
          <p:nvPr/>
        </p:nvSpPr>
        <p:spPr>
          <a:xfrm>
            <a:off x="2262443" y="4155848"/>
            <a:ext cx="541577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1100"/>
              <a:t>Q = Query : t </a:t>
            </a:r>
            <a:r>
              <a:rPr lang="ko-KR" altLang="en-US" sz="1100"/>
              <a:t>시점의 디코더 셀에서의 은닉 상태</a:t>
            </a:r>
          </a:p>
          <a:p>
            <a:pPr lvl="1"/>
            <a:r>
              <a:rPr lang="en-US" altLang="ko-KR" sz="1100"/>
              <a:t>K = Keys : </a:t>
            </a:r>
            <a:r>
              <a:rPr lang="ko-KR" altLang="en-US" sz="1100"/>
              <a:t>모든 시점의 인코더 셀의 은닉 상태들</a:t>
            </a:r>
          </a:p>
          <a:p>
            <a:pPr lvl="1"/>
            <a:r>
              <a:rPr lang="en-US" altLang="ko-KR" sz="1100"/>
              <a:t>V = Values : </a:t>
            </a:r>
            <a:r>
              <a:rPr lang="ko-KR" altLang="en-US" sz="1100"/>
              <a:t>모든 시점의 인코더 셀의 은닉 상태들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92C354-4FCC-4D92-8F08-2FF1F4D5502C}"/>
              </a:ext>
            </a:extLst>
          </p:cNvPr>
          <p:cNvSpPr txBox="1"/>
          <p:nvPr/>
        </p:nvSpPr>
        <p:spPr>
          <a:xfrm>
            <a:off x="7429502" y="5257921"/>
            <a:ext cx="4341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Attention(Q, K, V) = Attention Value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717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D25232-62D5-49F7-A3E7-13420112D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Self Attention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8C3C97-5992-46F5-8C2A-21852439B7B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셀프 어텐션 </a:t>
            </a:r>
            <a:endParaRPr lang="en-US" altLang="ko-KR"/>
          </a:p>
          <a:p>
            <a:pPr lvl="1"/>
            <a:r>
              <a:rPr lang="ko-KR" altLang="en-US"/>
              <a:t>셀프 어텐션이란 문장에서 각 단어끼리 얼마나 관계가 있는지를 계산해서 반영하는 방법</a:t>
            </a:r>
            <a:endParaRPr lang="en-US" altLang="ko-KR"/>
          </a:p>
          <a:p>
            <a:pPr lvl="1"/>
            <a:r>
              <a:rPr lang="ko-KR" altLang="en-US"/>
              <a:t>즉</a:t>
            </a:r>
            <a:r>
              <a:rPr lang="en-US" altLang="ko-KR"/>
              <a:t>, </a:t>
            </a:r>
            <a:r>
              <a:rPr lang="ko-KR" altLang="en-US"/>
              <a:t>셀프 어텐션을 이용하면 문장 안에서 단어들 간의 관계를 측정할 수 있음 </a:t>
            </a:r>
            <a:endParaRPr lang="en-US" altLang="ko-KR"/>
          </a:p>
          <a:p>
            <a:pPr lvl="1"/>
            <a:r>
              <a:rPr lang="ko-KR" altLang="en-US"/>
              <a:t>이때 각 단어를 기준으로 다른 단어들과의 관계 값을 계산한다</a:t>
            </a:r>
            <a:r>
              <a:rPr lang="en-US" altLang="ko-KR"/>
              <a:t>. </a:t>
            </a:r>
            <a:r>
              <a:rPr lang="ko-KR" altLang="en-US"/>
              <a:t>이 값을 어텐션 스코어</a:t>
            </a:r>
            <a:r>
              <a:rPr lang="en-US" altLang="ko-KR"/>
              <a:t>(attention score)</a:t>
            </a:r>
            <a:r>
              <a:rPr lang="ko-KR" altLang="en-US"/>
              <a:t>라고 부름 </a:t>
            </a:r>
            <a:endParaRPr lang="en-US" altLang="ko-KR"/>
          </a:p>
          <a:p>
            <a:pPr lvl="1"/>
            <a:r>
              <a:rPr lang="ko-KR" altLang="en-US"/>
              <a:t>관계도가 큰 단어 간의 어텐션 점수는 높게 나올 것임 </a:t>
            </a:r>
            <a:endParaRPr lang="en-US" altLang="ko-KR"/>
          </a:p>
          <a:p>
            <a:r>
              <a:rPr lang="ko-KR" altLang="en-US"/>
              <a:t>예</a:t>
            </a:r>
            <a:r>
              <a:rPr lang="en-US" altLang="ko-KR"/>
              <a:t>) </a:t>
            </a:r>
            <a:r>
              <a:rPr lang="ko-KR" altLang="en-US"/>
              <a:t>딥러닝 자연어 처리 아주 좋아요 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lvl="1"/>
            <a:r>
              <a:rPr lang="en-US" altLang="ko-KR"/>
              <a:t>'</a:t>
            </a:r>
            <a:r>
              <a:rPr lang="ko-KR" altLang="en-US"/>
              <a:t>딥러닝</a:t>
            </a:r>
            <a:r>
              <a:rPr lang="en-US" altLang="ko-KR"/>
              <a:t>' </a:t>
            </a:r>
            <a:r>
              <a:rPr lang="ko-KR" altLang="en-US"/>
              <a:t>이라는 단어에 대한 각 단어의 어텐션 스코어를 계산한 뒤에는 다음 단어인 자연어</a:t>
            </a:r>
            <a:r>
              <a:rPr lang="en-US" altLang="ko-KR"/>
              <a:t>, </a:t>
            </a:r>
            <a:r>
              <a:rPr lang="ko-KR" altLang="en-US"/>
              <a:t>처리</a:t>
            </a:r>
            <a:r>
              <a:rPr lang="en-US" altLang="ko-KR"/>
              <a:t>, </a:t>
            </a:r>
            <a:r>
              <a:rPr lang="ko-KR" altLang="en-US"/>
              <a:t>아주</a:t>
            </a:r>
            <a:r>
              <a:rPr lang="en-US" altLang="ko-KR"/>
              <a:t>, </a:t>
            </a:r>
            <a:r>
              <a:rPr lang="ko-KR" altLang="en-US"/>
              <a:t>좋아요 식으로 처리 </a:t>
            </a:r>
            <a:endParaRPr lang="en-US" altLang="ko-KR"/>
          </a:p>
          <a:p>
            <a:pPr lvl="1"/>
            <a:r>
              <a:rPr lang="ko-KR" altLang="en-US"/>
              <a:t>이 어텐션 스코어 값을 하나의 테이블로 만든 것을 어텐션 맵이라고 부름 </a:t>
            </a:r>
            <a:endParaRPr lang="en-US" altLang="ko-KR"/>
          </a:p>
          <a:p>
            <a:pPr lvl="1"/>
            <a:r>
              <a:rPr lang="ko-KR" altLang="en-US"/>
              <a:t>어텐션 맵을 활용해 문장을 서로의 관계를 반영한 값으로 바꾸는 작업을 진행 </a:t>
            </a:r>
            <a:endParaRPr lang="en-US" altLang="ko-KR"/>
          </a:p>
          <a:p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F32311-D36C-4CE8-B309-338F0C1BD65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646BB1-B736-41A3-A3DA-BDD5B4B3B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841" y="3391593"/>
            <a:ext cx="3666618" cy="99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9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04C4D6-28C7-4D40-B986-61553FE46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Self Attention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060971-73E0-4762-8FFE-E72129608E3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예시 문자의 단어 벡터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셀프 어텐션 방식은 트랜스포머 네트워크의 핵심 </a:t>
            </a:r>
            <a:endParaRPr lang="en-US" altLang="ko-KR"/>
          </a:p>
          <a:p>
            <a:r>
              <a:rPr lang="ko-KR" altLang="en-US"/>
              <a:t>이 방식을 통해 어텐션 기법이 적용된 문맥 벡터가 생성 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B8A4CF-6E61-43AB-A4A0-97FAA8782FB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5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AF45DEA-6702-4A79-A03D-C3F83B66695C}"/>
              </a:ext>
            </a:extLst>
          </p:cNvPr>
          <p:cNvGrpSpPr/>
          <p:nvPr/>
        </p:nvGrpSpPr>
        <p:grpSpPr>
          <a:xfrm>
            <a:off x="262910" y="1394860"/>
            <a:ext cx="2548106" cy="2034140"/>
            <a:chOff x="1933768" y="1574174"/>
            <a:chExt cx="2548106" cy="203414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765EF10-F9CE-4D5F-9708-CADB67433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3768" y="1574174"/>
              <a:ext cx="2548106" cy="171766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639401-72D2-4D8C-A746-4A0675AF90DA}"/>
                </a:ext>
              </a:extLst>
            </p:cNvPr>
            <p:cNvSpPr txBox="1"/>
            <p:nvPr/>
          </p:nvSpPr>
          <p:spPr>
            <a:xfrm>
              <a:off x="2797977" y="3346704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/>
                <a:t>입력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4C4173-1603-4CE6-9B65-1AEE6E958198}"/>
              </a:ext>
            </a:extLst>
          </p:cNvPr>
          <p:cNvGrpSpPr/>
          <p:nvPr/>
        </p:nvGrpSpPr>
        <p:grpSpPr>
          <a:xfrm>
            <a:off x="2620695" y="1495733"/>
            <a:ext cx="3834816" cy="2055237"/>
            <a:chOff x="5325810" y="1574174"/>
            <a:chExt cx="3834816" cy="205523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16B54F6-809C-4342-996E-BF14F264C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5810" y="1574174"/>
              <a:ext cx="3834816" cy="178915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F05D17D-E9C3-4D84-84AB-627D84163AED}"/>
                </a:ext>
              </a:extLst>
            </p:cNvPr>
            <p:cNvSpPr txBox="1"/>
            <p:nvPr/>
          </p:nvSpPr>
          <p:spPr>
            <a:xfrm>
              <a:off x="7080250" y="3367801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/>
                <a:t>내적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C0EA3837-67F3-41A4-A7A0-0EB7A5BE9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696" y="620473"/>
            <a:ext cx="5116677" cy="587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719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835833-EEEB-45B9-8F8C-E4B2AF979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트랜스포머 네트워크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B815054-B289-4692-AF7A-1DAE5E84B86C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트랜스포머 네트워크는 구글 연구 팀이 </a:t>
                </a:r>
                <a:r>
                  <a:rPr lang="en-US" altLang="ko-KR"/>
                  <a:t>NIPS</a:t>
                </a:r>
                <a:r>
                  <a:rPr lang="ko-KR" altLang="en-US"/>
                  <a:t>에 공개한 딥러닝 아키텍처로 뛰어난 성능을 주목 받음</a:t>
                </a:r>
                <a:endParaRPr lang="en-US" altLang="ko-KR"/>
              </a:p>
              <a:p>
                <a:r>
                  <a:rPr lang="ko-KR" altLang="en-US"/>
                  <a:t>이후 </a:t>
                </a:r>
                <a:r>
                  <a:rPr lang="en-US" altLang="ko-KR"/>
                  <a:t>GPT, BERT</a:t>
                </a:r>
                <a:r>
                  <a:rPr lang="ko-KR" altLang="en-US"/>
                  <a:t>등 기법은 그림 </a:t>
                </a:r>
                <a:r>
                  <a:rPr lang="en-US" altLang="ko-KR"/>
                  <a:t>5-20</a:t>
                </a:r>
                <a:r>
                  <a:rPr lang="ko-KR" altLang="en-US"/>
                  <a:t>과 같은 트랜스포머 블록을 기본 모델로 쓰고 있음 </a:t>
                </a:r>
                <a:endParaRPr lang="en-US" altLang="ko-KR"/>
              </a:p>
              <a:p>
                <a:r>
                  <a:rPr lang="en-US" altLang="ko-KR"/>
                  <a:t>Scaled</a:t>
                </a:r>
                <a:r>
                  <a:rPr lang="ko-KR" altLang="en-US"/>
                  <a:t> </a:t>
                </a:r>
                <a:r>
                  <a:rPr lang="en-US" altLang="ko-KR"/>
                  <a:t>Dot-Product</a:t>
                </a:r>
                <a:r>
                  <a:rPr lang="ko-KR" altLang="en-US"/>
                  <a:t> </a:t>
                </a:r>
                <a:r>
                  <a:rPr lang="en-US" altLang="ko-KR"/>
                  <a:t>Attention</a:t>
                </a:r>
              </a:p>
              <a:p>
                <a:pPr lvl="1"/>
                <a:r>
                  <a:rPr lang="ko-KR" altLang="en-US"/>
                  <a:t>트랜스포머 블록의 주요 구성 요소 가운데 하나가 바로 </a:t>
                </a:r>
                <a:r>
                  <a:rPr lang="en-US" altLang="ko-KR"/>
                  <a:t>Scaled Dot-Product Attention</a:t>
                </a:r>
              </a:p>
              <a:p>
                <a:pPr lvl="1"/>
                <a:r>
                  <a:rPr lang="ko-KR" altLang="en-US"/>
                  <a:t>입력</a:t>
                </a:r>
                <a:r>
                  <a:rPr lang="en-US" altLang="ko-KR"/>
                  <a:t>(X)</a:t>
                </a:r>
                <a:r>
                  <a:rPr lang="ko-KR" altLang="en-US"/>
                  <a:t>은 기본적으로 행렬 형태를 가지며 그 크기는 입력 문장의 단어 수 </a:t>
                </a:r>
                <a:r>
                  <a:rPr lang="en-US" altLang="ko-KR"/>
                  <a:t>x </a:t>
                </a:r>
                <a:r>
                  <a:rPr lang="ko-KR" altLang="en-US"/>
                  <a:t>입력 임베딩의 차원 수 </a:t>
                </a:r>
                <a:endParaRPr lang="en-US" altLang="ko-KR"/>
              </a:p>
              <a:p>
                <a:pPr lvl="1"/>
                <a:r>
                  <a:rPr lang="en-US" altLang="ko-KR"/>
                  <a:t>Ex) </a:t>
                </a:r>
                <a:r>
                  <a:rPr lang="ko-KR" altLang="en-US"/>
                  <a:t>드디어</a:t>
                </a:r>
                <a:r>
                  <a:rPr lang="en-US" altLang="ko-KR"/>
                  <a:t>, </a:t>
                </a:r>
                <a:r>
                  <a:rPr lang="ko-KR" altLang="en-US"/>
                  <a:t>금요일</a:t>
                </a:r>
                <a:r>
                  <a:rPr lang="en-US" altLang="ko-KR"/>
                  <a:t>, </a:t>
                </a:r>
                <a:r>
                  <a:rPr lang="ko-KR" altLang="en-US"/>
                  <a:t>이다 </a:t>
                </a:r>
                <a:endParaRPr lang="en-US" altLang="ko-KR"/>
              </a:p>
              <a:p>
                <a:pPr lvl="2"/>
                <a:endParaRPr lang="en-US" altLang="ko-KR"/>
              </a:p>
              <a:p>
                <a:pPr lvl="2"/>
                <a:endParaRPr lang="en-US" altLang="ko-KR"/>
              </a:p>
              <a:p>
                <a:pPr lvl="2"/>
                <a:endParaRPr lang="en-US" altLang="ko-KR"/>
              </a:p>
              <a:p>
                <a:pPr lvl="2"/>
                <a:r>
                  <a:rPr lang="ko-KR" altLang="en-US"/>
                  <a:t>트랜스포머의 </a:t>
                </a:r>
                <a:r>
                  <a:rPr lang="en-US" altLang="ko-KR"/>
                  <a:t>Scaled Dot-Product Attention </a:t>
                </a:r>
                <a:r>
                  <a:rPr lang="ko-KR" altLang="en-US"/>
                  <a:t>매커니즘은 쿼리</a:t>
                </a:r>
                <a:r>
                  <a:rPr lang="en-US" altLang="ko-KR"/>
                  <a:t>(Query), </a:t>
                </a:r>
                <a:r>
                  <a:rPr lang="ko-KR" altLang="en-US"/>
                  <a:t>키</a:t>
                </a:r>
                <a:r>
                  <a:rPr lang="en-US" altLang="ko-KR"/>
                  <a:t>(Key), </a:t>
                </a:r>
                <a:r>
                  <a:rPr lang="ko-KR" altLang="en-US"/>
                  <a:t>값</a:t>
                </a:r>
                <a:r>
                  <a:rPr lang="en-US" altLang="ko-KR"/>
                  <a:t>(Value) </a:t>
                </a:r>
                <a:r>
                  <a:rPr lang="ko-KR" altLang="en-US"/>
                  <a:t>세 가지 사이의 다이내믹스가 핵심 </a:t>
                </a:r>
                <a:endParaRPr lang="en-US" altLang="ko-KR"/>
              </a:p>
              <a:p>
                <a:pPr lvl="2"/>
                <a:r>
                  <a:rPr lang="ko-KR" altLang="en-US"/>
                  <a:t>입력 행렬 </a:t>
                </a:r>
                <a:r>
                  <a:rPr lang="en-US" altLang="ko-KR"/>
                  <a:t>X</a:t>
                </a:r>
                <a:r>
                  <a:rPr lang="ko-KR" altLang="en-US"/>
                  <a:t>와 쿼리</a:t>
                </a:r>
                <a:r>
                  <a:rPr lang="en-US" altLang="ko-KR"/>
                  <a:t>, </a:t>
                </a:r>
                <a:r>
                  <a:rPr lang="ko-KR" altLang="en-US"/>
                  <a:t>키</a:t>
                </a:r>
                <a:r>
                  <a:rPr lang="en-US" altLang="ko-KR"/>
                  <a:t>, </a:t>
                </a:r>
                <a:r>
                  <a:rPr lang="ko-KR" altLang="en-US"/>
                  <a:t>값에 해당하는 행렬</a:t>
                </a:r>
                <a:r>
                  <a:rPr lang="en-US" altLang="ko-KR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을</m:t>
                    </m:r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각각 곱해 계산한다</a:t>
                </a:r>
                <a:r>
                  <a:rPr lang="en-US" altLang="ko-KR"/>
                  <a:t>. </a:t>
                </a:r>
              </a:p>
              <a:p>
                <a:pPr lvl="2"/>
                <a:r>
                  <a:rPr lang="ko-KR" altLang="en-US"/>
                  <a:t>이후 쿼리와 키가 얼마나 관련을 맺고 있는지를 나타내기 위해 </a:t>
                </a:r>
                <a:r>
                  <a:rPr lang="en-US" altLang="ko-KR"/>
                  <a:t>Q</a:t>
                </a:r>
                <a:r>
                  <a:rPr lang="ko-KR" altLang="en-US"/>
                  <a:t>와 </a:t>
                </a:r>
                <a:r>
                  <a:rPr lang="en-US" altLang="ko-KR"/>
                  <a:t>K</a:t>
                </a:r>
                <a:r>
                  <a:rPr lang="ko-KR" altLang="en-US"/>
                  <a:t>를 내적한 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키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벡</m:t>
                    </m:r>
                  </m:oMath>
                </a14:m>
                <a:r>
                  <a:rPr lang="ko-KR" altLang="en-US"/>
                  <a:t>터의 차원 수</a:t>
                </a:r>
                <a:r>
                  <a:rPr lang="en-US" altLang="ko-KR"/>
                  <a:t>)</a:t>
                </a:r>
                <a:r>
                  <a:rPr lang="ko-KR" altLang="en-US"/>
                  <a:t>의 제곱근을 나누어준 뒤 소프트맥스를 취한다</a:t>
                </a:r>
                <a:r>
                  <a:rPr lang="en-US" altLang="ko-KR"/>
                  <a:t>. </a:t>
                </a:r>
                <a:r>
                  <a:rPr lang="ko-KR" altLang="en-US"/>
                  <a:t>마지막으로 이 확률 값을 가중치 삼아 값에 해당하는 벡터들을</a:t>
                </a:r>
                <a:r>
                  <a:rPr lang="en-US" altLang="ko-KR"/>
                  <a:t>(v)</a:t>
                </a:r>
                <a:r>
                  <a:rPr lang="ko-KR" altLang="en-US"/>
                  <a:t>을 가중합한다</a:t>
                </a:r>
                <a:r>
                  <a:rPr lang="en-US" altLang="ko-KR"/>
                  <a:t>. </a:t>
                </a:r>
              </a:p>
              <a:p>
                <a:endParaRPr lang="ko-KR" altLang="en-US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B815054-B289-4692-AF7A-1DAE5E84B8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07" t="-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32BC6C-86D9-4634-8045-CE9EDFE0056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F007FF-5636-4550-8746-5BE846BDA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1159" y="1666935"/>
            <a:ext cx="2289572" cy="20993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240869-FE5E-41AD-B1E5-CC6790499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2227" y="3447164"/>
            <a:ext cx="2991267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42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CAA57-6A01-42B3-8A14-0ED1EBAFE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Scaled Dot-Product Attention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16037C-B8B2-47A9-A123-F3A36696328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내적 어텐션의 입력</a:t>
            </a:r>
            <a:endParaRPr lang="en-US" altLang="ko-KR"/>
          </a:p>
          <a:p>
            <a:pPr lvl="1"/>
            <a:r>
              <a:rPr lang="en-US" altLang="ko-KR"/>
              <a:t>query(</a:t>
            </a:r>
            <a:r>
              <a:rPr lang="ko-KR" altLang="en-US"/>
              <a:t>질의</a:t>
            </a:r>
            <a:r>
              <a:rPr lang="en-US" altLang="ko-KR"/>
              <a:t>), key(</a:t>
            </a:r>
            <a:r>
              <a:rPr lang="ko-KR" altLang="en-US"/>
              <a:t>키</a:t>
            </a:r>
            <a:r>
              <a:rPr lang="en-US" altLang="ko-KR"/>
              <a:t>), value(</a:t>
            </a:r>
            <a:r>
              <a:rPr lang="ko-KR" altLang="en-US"/>
              <a:t>값</a:t>
            </a:r>
            <a:r>
              <a:rPr lang="en-US" altLang="ko-KR"/>
              <a:t>)</a:t>
            </a:r>
          </a:p>
          <a:p>
            <a:r>
              <a:rPr lang="ko-KR" altLang="en-US"/>
              <a:t>예</a:t>
            </a:r>
            <a:r>
              <a:rPr lang="en-US" altLang="ko-KR"/>
              <a:t>) '</a:t>
            </a:r>
            <a:r>
              <a:rPr lang="ko-KR" altLang="en-US"/>
              <a:t>딥러닝 자연어 처리 아주 좋아요</a:t>
            </a:r>
            <a:r>
              <a:rPr lang="en-US" altLang="ko-KR"/>
              <a:t>'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scaled</a:t>
            </a:r>
          </a:p>
          <a:p>
            <a:pPr lvl="1"/>
            <a:r>
              <a:rPr lang="ko-KR" altLang="en-US"/>
              <a:t>셀프 어텐션의 구조와 동일하지만 중간에 크기를 조정하는 과정</a:t>
            </a:r>
            <a:r>
              <a:rPr lang="en-US" altLang="ko-KR"/>
              <a:t>(scaling)</a:t>
            </a:r>
            <a:r>
              <a:rPr lang="ko-KR" altLang="en-US"/>
              <a:t>이 추가 된 것 </a:t>
            </a:r>
            <a:endParaRPr lang="en-US" altLang="ko-KR"/>
          </a:p>
          <a:p>
            <a:pPr lvl="1"/>
            <a:r>
              <a:rPr lang="ko-KR" altLang="en-US"/>
              <a:t>벡터의 차원이 커지면 학습이 잘 안될 수 있기 때문에 벡터 크기에 반비례하도록 크기를 조정하는 것 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13A2BF-87DA-46D1-BEDB-6833190031F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0CDE8D-C4E9-41D0-A0B4-F8018DAFD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850" y="738642"/>
            <a:ext cx="6776451" cy="33278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9D886A-4815-4DA9-9743-BD138FF2D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817" y="5295568"/>
            <a:ext cx="3791479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618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5FBE1D-CDB7-412D-9B3B-AA3E450D1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Scaled Dot-Product Attention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B5FC45-6DDF-40B1-B0F4-FFE8FF7C546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내적 연산 어텐션 그래프</a:t>
            </a:r>
            <a:endParaRPr lang="en-US" altLang="ko-KR"/>
          </a:p>
          <a:p>
            <a:pPr lvl="1"/>
            <a:r>
              <a:rPr lang="ko-KR" altLang="en-US"/>
              <a:t>옆에 그림을 보면 </a:t>
            </a:r>
            <a:r>
              <a:rPr lang="en-US" altLang="ko-KR"/>
              <a:t>query </a:t>
            </a:r>
            <a:r>
              <a:rPr lang="ko-KR" altLang="en-US"/>
              <a:t>벡터와 </a:t>
            </a:r>
            <a:r>
              <a:rPr lang="en-US" altLang="ko-KR"/>
              <a:t>key </a:t>
            </a:r>
            <a:r>
              <a:rPr lang="ko-KR" altLang="en-US"/>
              <a:t>벡터에 대해 어텐션 스코어 맵을 만들고 크기를 조정하고 선택적으로 </a:t>
            </a:r>
            <a:r>
              <a:rPr lang="en-US" altLang="ko-KR"/>
              <a:t>mask</a:t>
            </a:r>
            <a:r>
              <a:rPr lang="ko-KR" altLang="en-US"/>
              <a:t>를 적용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0B8572-9DD2-4B89-B000-ABE38421DDF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8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86A144E-ED8C-460D-8A14-E17D3E51B56D}"/>
              </a:ext>
            </a:extLst>
          </p:cNvPr>
          <p:cNvGrpSpPr/>
          <p:nvPr/>
        </p:nvGrpSpPr>
        <p:grpSpPr>
          <a:xfrm>
            <a:off x="408075" y="1685858"/>
            <a:ext cx="6608650" cy="2687141"/>
            <a:chOff x="1034146" y="1916691"/>
            <a:chExt cx="6608650" cy="268714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F12385B-E6B0-436B-ABBD-537C2268B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7734" y="2603303"/>
              <a:ext cx="6535062" cy="200052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7630B4D-D5C0-4D4C-A4C3-9C299D98C0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2607"/>
            <a:stretch/>
          </p:blipFill>
          <p:spPr>
            <a:xfrm>
              <a:off x="1034146" y="1916691"/>
              <a:ext cx="6477904" cy="88472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C56F432F-6349-4341-A0E6-D8BFEB360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250" y="1704126"/>
            <a:ext cx="2388055" cy="28149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A2B988F-9A5C-46B9-8BCE-3BC7CB4CE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7735" y="3111578"/>
            <a:ext cx="5391902" cy="367716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39560A6-AD30-4134-80E2-F1664F1592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182" y="4709451"/>
            <a:ext cx="4934639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43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99222D-5768-40BB-9DAF-DF432D077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Scaled Dot-Product Attention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879FB4-B793-4B0E-8888-1AB1489CF96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순방향 마스크 어텐션</a:t>
            </a:r>
            <a:endParaRPr lang="en-US" altLang="ko-KR"/>
          </a:p>
          <a:p>
            <a:pPr lvl="1"/>
            <a:r>
              <a:rPr lang="ko-KR" altLang="en-US"/>
              <a:t>트랜스포머의 경우 전체 문장이 들어가기 때문에 위치와 상관없이 모든 단어를 참고해서 예측할 것임 </a:t>
            </a:r>
            <a:endParaRPr lang="en-US" altLang="ko-KR"/>
          </a:p>
          <a:p>
            <a:pPr lvl="1"/>
            <a:r>
              <a:rPr lang="ko-KR" altLang="en-US"/>
              <a:t>따라서 이러한 문제를 해결하기 위해 자신보다 뒤에 있는 단어를 참고하지 않게 하는 기법이 마스크 기법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예</a:t>
            </a:r>
            <a:r>
              <a:rPr lang="en-US" altLang="ko-KR"/>
              <a:t>) '</a:t>
            </a:r>
            <a:r>
              <a:rPr lang="ko-KR" altLang="en-US"/>
              <a:t>딥러닝 자연어 처리 아주 좋아요</a:t>
            </a:r>
            <a:r>
              <a:rPr lang="en-US" altLang="ko-KR"/>
              <a:t>'</a:t>
            </a:r>
            <a:r>
              <a:rPr lang="ko-KR" altLang="en-US"/>
              <a:t>라는 문장이 있고 현재 디코더에서 </a:t>
            </a:r>
            <a:r>
              <a:rPr lang="en-US" altLang="ko-KR"/>
              <a:t>'</a:t>
            </a:r>
            <a:r>
              <a:rPr lang="ko-KR" altLang="en-US"/>
              <a:t>딥러닝 자연어 처리</a:t>
            </a:r>
            <a:r>
              <a:rPr lang="en-US" altLang="ko-KR"/>
              <a:t>'</a:t>
            </a:r>
            <a:r>
              <a:rPr lang="ko-KR" altLang="en-US"/>
              <a:t>뒤에 오는 단어를 예측해야 하는 상황이라 가정하면 이 상황에서 </a:t>
            </a:r>
            <a:r>
              <a:rPr lang="en-US" altLang="ko-KR"/>
              <a:t>'</a:t>
            </a:r>
            <a:r>
              <a:rPr lang="ko-KR" altLang="en-US"/>
              <a:t>처리</a:t>
            </a:r>
            <a:r>
              <a:rPr lang="en-US" altLang="ko-KR"/>
              <a:t>'</a:t>
            </a:r>
            <a:r>
              <a:rPr lang="ko-KR" altLang="en-US"/>
              <a:t>라는 단어는 앞서 나온 </a:t>
            </a:r>
            <a:r>
              <a:rPr lang="en-US" altLang="ko-KR"/>
              <a:t>'</a:t>
            </a:r>
            <a:r>
              <a:rPr lang="ko-KR" altLang="en-US"/>
              <a:t>딥러닝</a:t>
            </a:r>
            <a:r>
              <a:rPr lang="en-US" altLang="ko-KR"/>
              <a:t>'</a:t>
            </a:r>
            <a:r>
              <a:rPr lang="ko-KR" altLang="en-US"/>
              <a:t>과 </a:t>
            </a:r>
            <a:r>
              <a:rPr lang="en-US" altLang="ko-KR"/>
              <a:t>'</a:t>
            </a:r>
            <a:r>
              <a:rPr lang="ko-KR" altLang="en-US"/>
              <a:t>자연어</a:t>
            </a:r>
            <a:r>
              <a:rPr lang="en-US" altLang="ko-KR"/>
              <a:t>'</a:t>
            </a:r>
            <a:r>
              <a:rPr lang="ko-KR" altLang="en-US"/>
              <a:t>라는 단어의 관한 관계값은 나타낼 수 있지만 뒤에 나올 </a:t>
            </a:r>
            <a:r>
              <a:rPr lang="en-US" altLang="ko-KR"/>
              <a:t>'</a:t>
            </a:r>
            <a:r>
              <a:rPr lang="ko-KR" altLang="en-US"/>
              <a:t>아주</a:t>
            </a:r>
            <a:r>
              <a:rPr lang="en-US" altLang="ko-KR"/>
              <a:t>'</a:t>
            </a:r>
            <a:r>
              <a:rPr lang="ko-KR" altLang="en-US"/>
              <a:t>와 </a:t>
            </a:r>
            <a:r>
              <a:rPr lang="en-US" altLang="ko-KR"/>
              <a:t>'</a:t>
            </a:r>
            <a:r>
              <a:rPr lang="ko-KR" altLang="en-US"/>
              <a:t>좋아요</a:t>
            </a:r>
            <a:r>
              <a:rPr lang="en-US" altLang="ko-KR"/>
              <a:t>'</a:t>
            </a:r>
            <a:r>
              <a:rPr lang="ko-KR" altLang="en-US"/>
              <a:t>에 대한 정보는 나타내면 안되기 때문에 </a:t>
            </a:r>
            <a:r>
              <a:rPr lang="en-US" altLang="ko-KR"/>
              <a:t>mask</a:t>
            </a:r>
            <a:r>
              <a:rPr lang="ko-KR" altLang="en-US"/>
              <a:t>를 사용하여 보이지 않게 만든다</a:t>
            </a:r>
            <a:r>
              <a:rPr lang="en-US" altLang="ko-KR"/>
              <a:t>. 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4D5CE2-87A2-4C00-B22C-48838968BBB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A0CEF3-7D74-4FDD-B36E-8239B722F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084" y="2134907"/>
            <a:ext cx="4796149" cy="212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57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1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30894</TotalTime>
  <Words>2201</Words>
  <Application>Microsoft Office PowerPoint</Application>
  <PresentationFormat>와이드스크린</PresentationFormat>
  <Paragraphs>243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Cambria Math</vt:lpstr>
      <vt:lpstr>맑은 고딕</vt:lpstr>
      <vt:lpstr>Arial</vt:lpstr>
      <vt:lpstr>Office 테마</vt:lpstr>
      <vt:lpstr>BERT</vt:lpstr>
      <vt:lpstr>순서</vt:lpstr>
      <vt:lpstr>어텐션 메커니즘(Attention Mechanism)</vt:lpstr>
      <vt:lpstr>Self Attention</vt:lpstr>
      <vt:lpstr>Self Attention</vt:lpstr>
      <vt:lpstr>트랜스포머 네트워크</vt:lpstr>
      <vt:lpstr>Scaled Dot-Product Attention</vt:lpstr>
      <vt:lpstr>Scaled Dot-Product Attention</vt:lpstr>
      <vt:lpstr>Scaled Dot-Product Attention</vt:lpstr>
      <vt:lpstr>트랜스포머 네트워크</vt:lpstr>
      <vt:lpstr>트랜스포머 네트워크</vt:lpstr>
      <vt:lpstr>트랜스포머 네트워크</vt:lpstr>
      <vt:lpstr>트랜스포머 네트워크</vt:lpstr>
      <vt:lpstr>트랜스포머 네트워크</vt:lpstr>
      <vt:lpstr>트랜스포머 네트워크</vt:lpstr>
      <vt:lpstr>BERT</vt:lpstr>
      <vt:lpstr>BERT</vt:lpstr>
      <vt:lpstr>BERT</vt:lpstr>
      <vt:lpstr>BERT</vt:lpstr>
      <vt:lpstr>BERT</vt:lpstr>
      <vt:lpstr>용어 정리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David Oh</dc:creator>
  <cp:lastModifiedBy>서찬웅</cp:lastModifiedBy>
  <cp:revision>520</cp:revision>
  <cp:lastPrinted>2018-04-20T06:27:33Z</cp:lastPrinted>
  <dcterms:created xsi:type="dcterms:W3CDTF">2018-01-29T01:36:27Z</dcterms:created>
  <dcterms:modified xsi:type="dcterms:W3CDTF">2021-04-15T12:34:17Z</dcterms:modified>
</cp:coreProperties>
</file>